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63" r:id="rId4"/>
    <p:sldId id="262" r:id="rId5"/>
    <p:sldId id="259" r:id="rId6"/>
    <p:sldId id="261" r:id="rId7"/>
    <p:sldId id="260" r:id="rId8"/>
    <p:sldId id="265" r:id="rId9"/>
    <p:sldId id="264" r:id="rId10"/>
    <p:sldId id="267" r:id="rId11"/>
    <p:sldId id="268" r:id="rId12"/>
    <p:sldId id="266" r:id="rId13"/>
    <p:sldId id="269" r:id="rId14"/>
    <p:sldId id="271" r:id="rId15"/>
    <p:sldId id="270" r:id="rId16"/>
    <p:sldId id="272" r:id="rId17"/>
    <p:sldId id="273" r:id="rId18"/>
    <p:sldId id="274" r:id="rId19"/>
    <p:sldId id="275" r:id="rId20"/>
    <p:sldId id="277" r:id="rId21"/>
    <p:sldId id="278" r:id="rId22"/>
    <p:sldId id="280" r:id="rId23"/>
    <p:sldId id="279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306" r:id="rId38"/>
    <p:sldId id="294" r:id="rId39"/>
    <p:sldId id="295" r:id="rId40"/>
    <p:sldId id="310" r:id="rId41"/>
    <p:sldId id="296" r:id="rId42"/>
    <p:sldId id="311" r:id="rId43"/>
    <p:sldId id="297" r:id="rId44"/>
    <p:sldId id="300" r:id="rId45"/>
    <p:sldId id="298" r:id="rId46"/>
    <p:sldId id="299" r:id="rId47"/>
    <p:sldId id="301" r:id="rId48"/>
    <p:sldId id="302" r:id="rId49"/>
    <p:sldId id="303" r:id="rId50"/>
    <p:sldId id="312" r:id="rId51"/>
    <p:sldId id="313" r:id="rId52"/>
    <p:sldId id="307" r:id="rId53"/>
    <p:sldId id="308" r:id="rId54"/>
    <p:sldId id="305" r:id="rId55"/>
    <p:sldId id="309" r:id="rId56"/>
    <p:sldId id="304" r:id="rId57"/>
    <p:sldId id="258" r:id="rId58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Consolas" panose="020B0609020204030204" pitchFamily="49" charset="0"/>
      <p:regular r:id="rId64"/>
      <p:bold r:id="rId65"/>
      <p:italic r:id="rId66"/>
      <p:boldItalic r:id="rId67"/>
    </p:embeddedFont>
    <p:embeddedFont>
      <p:font typeface="PF Isotext Pro" panose="02000500000000020004" pitchFamily="2" charset="0"/>
      <p:regular r:id="rId68"/>
      <p:bold r:id="rId69"/>
      <p:italic r:id="rId70"/>
      <p:boldItalic r:id="rId71"/>
    </p:embeddedFont>
    <p:embeddedFont>
      <p:font typeface="Cambria Math" panose="02040503050406030204" pitchFamily="18" charset="0"/>
      <p:regular r:id="rId7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3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8198" autoAdjust="0"/>
  </p:normalViewPr>
  <p:slideViewPr>
    <p:cSldViewPr snapToGrid="0" showGuides="1">
      <p:cViewPr>
        <p:scale>
          <a:sx n="100" d="100"/>
          <a:sy n="100" d="100"/>
        </p:scale>
        <p:origin x="-288" y="-126"/>
      </p:cViewPr>
      <p:guideLst>
        <p:guide orient="horz" pos="1008"/>
        <p:guide orient="horz" pos="4031"/>
        <p:guide orient="horz" pos="61"/>
        <p:guide pos="106"/>
        <p:guide pos="5677"/>
        <p:guide pos="287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983BED-76C7-4F16-8872-9C384C0B6986}" type="datetimeFigureOut">
              <a:rPr lang="ru-RU" smtClean="0"/>
              <a:t>07.10.2014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E4ADA3-08D7-45BA-8E0A-3E1762224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1318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0" y="1624960"/>
            <a:ext cx="9144000" cy="3600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8275" y="2237729"/>
            <a:ext cx="4403725" cy="2374463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PF Isotext Pro" pitchFamily="2" charset="0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16"/>
          <a:stretch/>
        </p:blipFill>
        <p:spPr>
          <a:xfrm>
            <a:off x="3196694" y="312946"/>
            <a:ext cx="2485748" cy="1029794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4891088" y="2217738"/>
            <a:ext cx="4121150" cy="2414587"/>
          </a:xfrm>
        </p:spPr>
        <p:txBody>
          <a:bodyPr/>
          <a:lstStyle/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10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5224960"/>
            <a:ext cx="6400800" cy="706056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2920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1962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КОНТ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/>
          <p:cNvCxnSpPr/>
          <p:nvPr userDrawn="1"/>
        </p:nvCxnSpPr>
        <p:spPr>
          <a:xfrm>
            <a:off x="159556" y="1224368"/>
            <a:ext cx="8820000" cy="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16"/>
          <a:stretch/>
        </p:blipFill>
        <p:spPr>
          <a:xfrm>
            <a:off x="3329126" y="75446"/>
            <a:ext cx="2485748" cy="1029794"/>
          </a:xfrm>
          <a:prstGeom prst="rect">
            <a:avLst/>
          </a:prstGeom>
        </p:spPr>
      </p:pic>
      <p:sp>
        <p:nvSpPr>
          <p:cNvPr id="10" name="Заголовок 1"/>
          <p:cNvSpPr>
            <a:spLocks noGrp="1"/>
          </p:cNvSpPr>
          <p:nvPr>
            <p:ph type="title"/>
          </p:nvPr>
        </p:nvSpPr>
        <p:spPr>
          <a:xfrm>
            <a:off x="163586" y="2222664"/>
            <a:ext cx="8815969" cy="629086"/>
          </a:xfrm>
        </p:spPr>
        <p:txBody>
          <a:bodyPr>
            <a:noAutofit/>
          </a:bodyPr>
          <a:lstStyle>
            <a:lvl1pPr algn="ctr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2626519" y="3916363"/>
            <a:ext cx="3890962" cy="196691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84623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itchFamily="2" charset="2"/>
              <a:buChar char="§"/>
              <a:defRPr/>
            </a:lvl1pPr>
            <a:lvl2pPr marL="742950" indent="-285750">
              <a:buFont typeface="Wingdings" pitchFamily="2" charset="2"/>
              <a:buChar char="§"/>
              <a:defRPr/>
            </a:lvl2pPr>
            <a:lvl3pPr marL="1143000" indent="-228600">
              <a:buFont typeface="Wingdings" pitchFamily="2" charset="2"/>
              <a:buChar char="§"/>
              <a:defRPr/>
            </a:lvl3pPr>
            <a:lvl4pPr marL="1600200" indent="-228600">
              <a:buFont typeface="Wingdings" pitchFamily="2" charset="2"/>
              <a:buChar char="§"/>
              <a:defRPr/>
            </a:lvl4pPr>
            <a:lvl5pPr marL="2057400" indent="-228600">
              <a:buFont typeface="Wingdings" pitchFamily="2" charset="2"/>
              <a:buChar char="§"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88C0838-8448-4132-90D2-6C9485130CA1}" type="datetime1">
              <a:rPr lang="ru-RU" smtClean="0"/>
              <a:t>07.10.2014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0706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4567512" y="0"/>
            <a:ext cx="457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solidFill>
                <a:schemeClr val="bg1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168275" y="1600199"/>
            <a:ext cx="4179888" cy="4788000"/>
          </a:xfrm>
        </p:spPr>
        <p:txBody>
          <a:bodyPr anchor="ctr">
            <a:normAutofit/>
          </a:bodyPr>
          <a:lstStyle>
            <a:lvl1pPr marL="514350" indent="-51435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defRPr sz="3200" b="1"/>
            </a:lvl1pPr>
            <a:lvl2pPr marL="9144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defRPr sz="2800" b="1"/>
            </a:lvl2pPr>
            <a:lvl3pPr marL="13716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defRPr sz="2800" b="1"/>
            </a:lvl3pPr>
            <a:lvl4pPr marL="18288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defRPr sz="2400" b="1"/>
            </a:lvl4pPr>
            <a:lvl5pPr marL="22860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defRPr sz="2400" b="1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/>
          </p:nvPr>
        </p:nvSpPr>
        <p:spPr>
          <a:xfrm>
            <a:off x="4666891" y="1600199"/>
            <a:ext cx="4345347" cy="4788000"/>
          </a:xfrm>
        </p:spPr>
        <p:txBody>
          <a:bodyPr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16"/>
          <a:stretch/>
        </p:blipFill>
        <p:spPr>
          <a:xfrm>
            <a:off x="1206000" y="381664"/>
            <a:ext cx="2160000" cy="89484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6" t="10875" r="70550" b="10590"/>
          <a:stretch/>
        </p:blipFill>
        <p:spPr>
          <a:xfrm>
            <a:off x="5773512" y="217851"/>
            <a:ext cx="2160000" cy="122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049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д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" name="Объект 9"/>
          <p:cNvSpPr>
            <a:spLocks noGrp="1"/>
          </p:cNvSpPr>
          <p:nvPr>
            <p:ph sz="quarter" idx="12"/>
          </p:nvPr>
        </p:nvSpPr>
        <p:spPr>
          <a:xfrm>
            <a:off x="396875" y="2320506"/>
            <a:ext cx="8604000" cy="4078707"/>
          </a:xfrm>
        </p:spPr>
        <p:txBody>
          <a:bodyPr>
            <a:normAutofit/>
          </a:bodyPr>
          <a:lstStyle>
            <a:lvl1pPr>
              <a:defRPr sz="2400" b="0"/>
            </a:lvl1pPr>
            <a:lvl2pPr>
              <a:defRPr sz="2000" b="0"/>
            </a:lvl2pPr>
            <a:lvl3pPr>
              <a:defRPr sz="2000" b="0"/>
            </a:lvl3pPr>
            <a:lvl4pPr>
              <a:defRPr sz="1800" b="0"/>
            </a:lvl4pPr>
            <a:lvl5pPr>
              <a:defRPr sz="1800" b="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3"/>
          </p:nvPr>
        </p:nvSpPr>
        <p:spPr>
          <a:xfrm>
            <a:off x="168275" y="1600200"/>
            <a:ext cx="8843963" cy="576000"/>
          </a:xfrm>
        </p:spPr>
        <p:txBody>
          <a:bodyPr tIns="0" anchor="ctr"/>
          <a:lstStyle>
            <a:lvl1pPr marL="0" indent="0">
              <a:buNone/>
              <a:defRPr/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593349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 Вертикальны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68275" y="1600200"/>
            <a:ext cx="4320000" cy="4799013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74078" y="1600200"/>
            <a:ext cx="4320000" cy="4799013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3912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 Горизонтальны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" name="Объект 2"/>
          <p:cNvSpPr>
            <a:spLocks noGrp="1"/>
          </p:cNvSpPr>
          <p:nvPr>
            <p:ph sz="half" idx="1"/>
          </p:nvPr>
        </p:nvSpPr>
        <p:spPr>
          <a:xfrm>
            <a:off x="168274" y="1600200"/>
            <a:ext cx="8843963" cy="2232000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5" name="Объект 2"/>
          <p:cNvSpPr>
            <a:spLocks noGrp="1"/>
          </p:cNvSpPr>
          <p:nvPr>
            <p:ph sz="half" idx="11"/>
          </p:nvPr>
        </p:nvSpPr>
        <p:spPr>
          <a:xfrm>
            <a:off x="168274" y="4161215"/>
            <a:ext cx="8843963" cy="2232000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cxnSp>
        <p:nvCxnSpPr>
          <p:cNvPr id="8" name="Прямая соединительная линия 7"/>
          <p:cNvCxnSpPr/>
          <p:nvPr userDrawn="1"/>
        </p:nvCxnSpPr>
        <p:spPr>
          <a:xfrm>
            <a:off x="159556" y="3996708"/>
            <a:ext cx="8820000" cy="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707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" name="TextBox 3"/>
          <p:cNvSpPr txBox="1"/>
          <p:nvPr userDrawn="1"/>
        </p:nvSpPr>
        <p:spPr>
          <a:xfrm>
            <a:off x="168275" y="1600200"/>
            <a:ext cx="8843963" cy="4799013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41300" sx="103000" sy="103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defRPr>
                <a:latin typeface="Myriad Pro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1"/>
          </p:nvPr>
        </p:nvSpPr>
        <p:spPr>
          <a:xfrm>
            <a:off x="168275" y="1600200"/>
            <a:ext cx="8820000" cy="4799013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9681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167500" y="1602490"/>
            <a:ext cx="4464000" cy="792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lIns="72000" tIns="36000" rIns="72000" bIns="36000" rtlCol="0" anchor="ctr"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buFont typeface="Wingdings" pitchFamily="2" charset="2"/>
              <a:buNone/>
              <a:defRPr sz="2000" b="0">
                <a:solidFill>
                  <a:schemeClr val="lt1"/>
                </a:solidFill>
                <a:latin typeface="Myriad Pro" pitchFamily="34" charset="0"/>
                <a:cs typeface="Arial" pitchFamily="34" charset="0"/>
              </a:defRPr>
            </a:lvl1pPr>
          </a:lstStyle>
          <a:p>
            <a:endParaRPr lang="ru-RU" sz="27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239500" y="1674490"/>
            <a:ext cx="4320000" cy="648000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  <a:effectLst/>
        </p:spPr>
        <p:txBody>
          <a:bodyPr vert="horz" lIns="72000" tIns="36000" rIns="72000" bIns="36000" rtlCol="0" anchor="ctr"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buFont typeface="Wingdings" pitchFamily="2" charset="2"/>
              <a:buNone/>
              <a:defRPr sz="2000" b="0">
                <a:solidFill>
                  <a:schemeClr val="lt1"/>
                </a:solidFill>
                <a:latin typeface="Myriad Pro" pitchFamily="34" charset="0"/>
                <a:cs typeface="Arial" pitchFamily="34" charset="0"/>
              </a:defRPr>
            </a:lvl1pPr>
          </a:lstStyle>
          <a:p>
            <a:endParaRPr lang="ru-RU" sz="27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/>
          </p:nvPr>
        </p:nvSpPr>
        <p:spPr>
          <a:xfrm>
            <a:off x="258077" y="1643330"/>
            <a:ext cx="4309161" cy="65129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Объект 9"/>
          <p:cNvSpPr>
            <a:spLocks noGrp="1"/>
          </p:cNvSpPr>
          <p:nvPr>
            <p:ph sz="quarter" idx="12"/>
          </p:nvPr>
        </p:nvSpPr>
        <p:spPr>
          <a:xfrm>
            <a:off x="396875" y="2501659"/>
            <a:ext cx="8604000" cy="3897554"/>
          </a:xfrm>
        </p:spPr>
        <p:txBody>
          <a:bodyPr>
            <a:normAutofit/>
          </a:bodyPr>
          <a:lstStyle>
            <a:lvl1pPr>
              <a:defRPr sz="2400" b="0"/>
            </a:lvl1pPr>
            <a:lvl2pPr>
              <a:defRPr sz="2000" b="0"/>
            </a:lvl2pPr>
            <a:lvl3pPr>
              <a:defRPr sz="2000" b="0"/>
            </a:lvl3pPr>
            <a:lvl4pPr>
              <a:defRPr sz="1800" b="0"/>
            </a:lvl4pPr>
            <a:lvl5pPr>
              <a:defRPr sz="1800" b="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5144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9439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9" r="51468"/>
          <a:stretch/>
        </p:blipFill>
        <p:spPr>
          <a:xfrm>
            <a:off x="8329732" y="6462508"/>
            <a:ext cx="779764" cy="395492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0" y="10917"/>
            <a:ext cx="9144000" cy="1080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68275" y="1600200"/>
            <a:ext cx="8820000" cy="4799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893346" y="6517309"/>
            <a:ext cx="2084388" cy="2731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B04BA8DE-D719-47C8-8AA3-6508A4859564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6" t="10875" r="70550" b="10590"/>
          <a:stretch/>
        </p:blipFill>
        <p:spPr>
          <a:xfrm>
            <a:off x="7567659" y="119492"/>
            <a:ext cx="1524585" cy="86285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3586" y="92367"/>
            <a:ext cx="7455829" cy="917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5484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50" r:id="rId2"/>
    <p:sldLayoutId id="2147483651" r:id="rId3"/>
    <p:sldLayoutId id="2147483682" r:id="rId4"/>
    <p:sldLayoutId id="2147483652" r:id="rId5"/>
    <p:sldLayoutId id="2147483667" r:id="rId6"/>
    <p:sldLayoutId id="2147483679" r:id="rId7"/>
    <p:sldLayoutId id="2147483681" r:id="rId8"/>
    <p:sldLayoutId id="2147483654" r:id="rId9"/>
    <p:sldLayoutId id="2147483683" r:id="rId10"/>
    <p:sldLayoutId id="2147483662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spcBef>
          <a:spcPts val="600"/>
        </a:spcBef>
        <a:spcAft>
          <a:spcPts val="300"/>
        </a:spcAft>
        <a:buFont typeface="Wingdings" pitchFamily="2" charset="2"/>
        <a:buChar char="§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600"/>
        </a:spcBef>
        <a:spcAft>
          <a:spcPts val="300"/>
        </a:spcAft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600"/>
        </a:spcBef>
        <a:spcAft>
          <a:spcPts val="300"/>
        </a:spcAft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600"/>
        </a:spcBef>
        <a:spcAft>
          <a:spcPts val="300"/>
        </a:spcAft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600"/>
        </a:spcBef>
        <a:spcAft>
          <a:spcPts val="300"/>
        </a:spcAft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b="0" dirty="0" smtClean="0"/>
              <a:t>Лекция 2.</a:t>
            </a:r>
            <a:br>
              <a:rPr lang="ru-RU" b="0" dirty="0" smtClean="0"/>
            </a:br>
            <a:r>
              <a:rPr lang="ru-RU" b="0" smtClean="0"/>
              <a:t>ЭЛЕМЕНТАРНЫЕ </a:t>
            </a:r>
            <a:r>
              <a:rPr lang="ru-RU" b="0" dirty="0" smtClean="0"/>
              <a:t>СТРУКТУРЫ ДАННЫХ.</a:t>
            </a:r>
            <a:endParaRPr lang="ru-RU" b="0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Мацкевич С. Е.</a:t>
            </a:r>
            <a:endParaRPr lang="ru-RU" dirty="0"/>
          </a:p>
        </p:txBody>
      </p:sp>
      <p:pic>
        <p:nvPicPr>
          <p:cNvPr id="1026" name="Picture 2" descr="http://img0.liveinternet.ru/images/attach/c/2/74/429/74429132_large_3241851_379_0_4cbf1edc03e8f2c6641163af4a98ba84.jpg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0" b="1094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606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СД «Динамический массив»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180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// Структура, описывающая массив чисел с плавающей точкой.</a:t>
            </a:r>
            <a:endParaRPr lang="en-US" sz="1800" dirty="0" smtClean="0">
              <a:solidFill>
                <a:srgbClr val="339933"/>
              </a:solidFill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struct</a:t>
            </a:r>
            <a:r>
              <a:rPr lang="en-US" sz="1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CArray</a:t>
            </a:r>
            <a:r>
              <a:rPr lang="ru-RU" sz="18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sz="18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* Buffer;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8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BufferSize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8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R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ealSize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8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CArray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() : Buffer( 0 ),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BufferSize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( 0 ),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RealSize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( 0 ) {}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};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ru-RU" sz="180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Доступ к элементу массива по индексу.</a:t>
            </a:r>
            <a:endParaRPr lang="en-US" sz="1800" dirty="0">
              <a:solidFill>
                <a:srgbClr val="339933"/>
              </a:solidFill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GetAt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const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CArray</a:t>
            </a:r>
            <a:r>
              <a:rPr lang="ru-RU" sz="18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&amp;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arr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8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index 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assert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( index &gt;= 0 &amp;&amp; index &lt;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arr.RealSize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&amp;&amp;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arr.Buffer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!= 0 );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arr.Buffer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[index];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2163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СД «Динамический массив»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11</a:t>
            </a:fld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ru-RU" sz="180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Увеличение буфера.</a:t>
            </a:r>
            <a:endParaRPr lang="en-US" sz="1800" dirty="0">
              <a:solidFill>
                <a:srgbClr val="339933"/>
              </a:solidFill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grow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sz="18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CArray</a:t>
            </a:r>
            <a:r>
              <a:rPr lang="ru-RU" sz="1800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&amp;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arr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)</a:t>
            </a:r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800" dirty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ru-RU" sz="1800" dirty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Создаем новый буфер.</a:t>
            </a:r>
            <a:endParaRPr lang="en-US" sz="1800" dirty="0">
              <a:solidFill>
                <a:srgbClr val="339933"/>
              </a:solidFill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8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newBufferSize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arr.BufferSize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*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2;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*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newBuffer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[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newBufferSize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];</a:t>
            </a:r>
            <a:endParaRPr lang="ru-RU" sz="1800" dirty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8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ru-RU" sz="1800" dirty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// Копируем.</a:t>
            </a:r>
            <a:endParaRPr lang="en-US" sz="1800" dirty="0">
              <a:solidFill>
                <a:srgbClr val="339933"/>
              </a:solidFill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= 0;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&lt;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arr.RealSize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; </a:t>
            </a:r>
            <a:r>
              <a:rPr lang="ru-RU" sz="1800" dirty="0" smtClean="0">
                <a:latin typeface="Consolas" pitchFamily="49" charset="0"/>
                <a:cs typeface="Consolas" pitchFamily="49" charset="0"/>
              </a:rPr>
              <a:t>++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)</a:t>
            </a:r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newBuffer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[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] =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arr.Buffer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[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];</a:t>
            </a:r>
            <a:endParaRPr lang="ru-RU" sz="1800" dirty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180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80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ru-RU" sz="1800" dirty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Чистим старый буфер.</a:t>
            </a:r>
            <a:endParaRPr lang="en-US" sz="1800" dirty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delete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[]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arr.Buffer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;</a:t>
            </a:r>
            <a:endParaRPr lang="en-US" sz="1800" dirty="0">
              <a:solidFill>
                <a:srgbClr val="339933"/>
              </a:solidFill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arr.Buffer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newBuffer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arr.BufferSize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newBufferSize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;</a:t>
            </a:r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}</a:t>
            </a:r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ru-RU" sz="180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Добавление нового элемента.</a:t>
            </a:r>
            <a:endParaRPr lang="en-US" sz="1800" dirty="0">
              <a:solidFill>
                <a:srgbClr val="339933"/>
              </a:solidFill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Add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CArray</a:t>
            </a:r>
            <a:r>
              <a:rPr lang="ru-RU" sz="1800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&amp;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arr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double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element 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arr.RealSize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==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arr.BufferSize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1800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grow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arr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assert(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arr.RealSize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&lt;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arr.BufferSize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&amp;&amp;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arr.Buffer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!= 0 );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arr.Buffer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[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arr.RealSize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++] = element;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}</a:t>
            </a:r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350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СД «Динамический массив</a:t>
            </a:r>
            <a:r>
              <a:rPr lang="ru-RU" dirty="0" smtClean="0"/>
              <a:t>»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b="0" dirty="0" smtClean="0"/>
                  <a:t>Как долго работает функция </a:t>
                </a:r>
                <a:r>
                  <a:rPr lang="en-US" b="0" dirty="0" smtClean="0"/>
                  <a:t>Add </a:t>
                </a:r>
                <a:r>
                  <a:rPr lang="ru-RU" b="0" dirty="0" smtClean="0"/>
                  <a:t>добавления элемента?</a:t>
                </a:r>
              </a:p>
              <a:p>
                <a:r>
                  <a:rPr lang="ru-RU" b="0" dirty="0" smtClean="0"/>
                  <a:t>В лучшем случае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endParaRPr lang="ru-RU" b="0" dirty="0" smtClean="0"/>
              </a:p>
              <a:p>
                <a:r>
                  <a:rPr lang="ru-RU" b="0" dirty="0" smtClean="0"/>
                  <a:t>В худшем случае</a:t>
                </a:r>
                <a:r>
                  <a:rPr lang="en-US" b="0" dirty="0" smtClean="0"/>
                  <a:t> =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b="0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/>
                          </a:rPr>
                          <m:t>𝑛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r>
                  <a:rPr lang="ru-RU" b="0" dirty="0" smtClean="0"/>
                  <a:t>В среднем?</a:t>
                </a:r>
              </a:p>
              <a:p>
                <a:pPr marL="0" indent="0">
                  <a:buNone/>
                </a:pPr>
                <a:r>
                  <a:rPr lang="ru-RU" b="0" dirty="0" smtClean="0"/>
                  <a:t>Имеет смысл рассматривать несколько операций добавления и оценить среднее время в контексте последовательности операций.</a:t>
                </a:r>
              </a:p>
              <a:p>
                <a:pPr marL="0" indent="0">
                  <a:buNone/>
                </a:pPr>
                <a:r>
                  <a:rPr lang="ru-RU" b="0" dirty="0" smtClean="0"/>
                  <a:t>Подобный анализ называется </a:t>
                </a:r>
                <a:r>
                  <a:rPr lang="ru-RU" dirty="0" smtClean="0"/>
                  <a:t>амортизационным</a:t>
                </a:r>
                <a:r>
                  <a:rPr lang="ru-RU" b="0" dirty="0" smtClean="0"/>
                  <a:t>.</a:t>
                </a:r>
                <a:endParaRPr lang="ru-RU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52" t="-12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0738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Амортизационный анализ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1800"/>
              </a:spcAft>
              <a:buNone/>
            </a:pPr>
            <a:r>
              <a:rPr lang="ru-RU" u="sng" dirty="0" smtClean="0"/>
              <a:t>Определение (по </a:t>
            </a:r>
            <a:r>
              <a:rPr lang="ru-RU" u="sng" dirty="0" err="1" smtClean="0"/>
              <a:t>Кормену</a:t>
            </a:r>
            <a:r>
              <a:rPr lang="ru-RU" u="sng" dirty="0" smtClean="0"/>
              <a:t>…).</a:t>
            </a:r>
            <a:r>
              <a:rPr lang="ru-RU" dirty="0" smtClean="0"/>
              <a:t> </a:t>
            </a:r>
            <a:r>
              <a:rPr lang="ru-RU" b="0" dirty="0" smtClean="0"/>
              <a:t>При </a:t>
            </a:r>
            <a:r>
              <a:rPr lang="ru-RU" dirty="0" smtClean="0"/>
              <a:t>амортизационном анализе </a:t>
            </a:r>
            <a:r>
              <a:rPr lang="ru-RU" b="0" dirty="0" smtClean="0"/>
              <a:t>время, требуемое для выполнения последовательности операций над структурой данных, усредняется по всем выполняемым операциям.</a:t>
            </a:r>
          </a:p>
          <a:p>
            <a:pPr marL="0" indent="0">
              <a:buNone/>
            </a:pPr>
            <a:r>
              <a:rPr lang="ru-RU" b="0" dirty="0" smtClean="0"/>
              <a:t>Этот анализ можно использовать, например, чтобы показать, что даже если одна из операций последовательности является дорогостоящей, то при усреднении по всей последовательности средняя стоимость операций будет небольшой.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355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Амортизационный анализ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ru-RU" b="0" dirty="0"/>
              <a:t>Амортизационный анализ отличается от анализа средних величин </a:t>
            </a:r>
            <a:r>
              <a:rPr lang="ru-RU" b="0" dirty="0" smtClean="0"/>
              <a:t>тем</a:t>
            </a:r>
            <a:r>
              <a:rPr lang="ru-RU" b="0" dirty="0"/>
              <a:t>, что в нем не учитывается вероятность.</a:t>
            </a:r>
          </a:p>
          <a:p>
            <a:r>
              <a:rPr lang="ru-RU" b="0" dirty="0"/>
              <a:t>При амортизационном анализе гарантируется </a:t>
            </a:r>
            <a:r>
              <a:rPr lang="ru-RU" dirty="0"/>
              <a:t>средняя производительность операций в наихудшем случае</a:t>
            </a:r>
            <a:r>
              <a:rPr lang="ru-RU" b="0" dirty="0"/>
              <a:t>.</a:t>
            </a:r>
          </a:p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14</a:t>
            </a:fld>
            <a:endParaRPr lang="ru-RU"/>
          </a:p>
        </p:txBody>
      </p:sp>
      <p:pic>
        <p:nvPicPr>
          <p:cNvPr id="2054" name="Picture 6" descr="http://auto.aviso.ua/upload/ad/002/844/756/ACURA_MDX_%C0%CA%D3%D0%C0_MDX-f95013201260179_133011359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0" y="1571624"/>
            <a:ext cx="3201464" cy="482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001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Амортизационный анализ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u="sng" dirty="0" smtClean="0"/>
                  <a:t>Определение.</a:t>
                </a:r>
                <a:r>
                  <a:rPr lang="ru-RU" b="0" dirty="0" smtClean="0"/>
                  <a:t> Пусть </a:t>
                </a:r>
                <a:r>
                  <a:rPr lang="en-US" b="0" dirty="0" smtClean="0"/>
                  <a:t>S(n) – </a:t>
                </a:r>
                <a:r>
                  <a:rPr lang="ru-RU" b="0" dirty="0" smtClean="0"/>
                  <a:t>время выполнения последовательности всех </a:t>
                </a:r>
                <a:r>
                  <a:rPr lang="en-US" b="0" dirty="0" smtClean="0"/>
                  <a:t>n </a:t>
                </a:r>
                <a:r>
                  <a:rPr lang="ru-RU" b="0" dirty="0" smtClean="0"/>
                  <a:t>операций в наихудшем случае. </a:t>
                </a:r>
                <a:r>
                  <a:rPr lang="ru-RU" dirty="0" smtClean="0"/>
                  <a:t>Амортизированной стоимостью (временем) </a:t>
                </a:r>
                <a:r>
                  <a:rPr lang="en-US" dirty="0" smtClean="0"/>
                  <a:t>AC(n) </a:t>
                </a:r>
                <a:r>
                  <a:rPr lang="ru-RU" b="0" dirty="0" smtClean="0"/>
                  <a:t>называется среднее время, приходящееся на одну операцию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ru-RU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b="0" dirty="0" smtClean="0"/>
                  <a:t>.</a:t>
                </a:r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ru-RU" b="0" dirty="0" smtClean="0"/>
                  <a:t>Оценим амортизированную стоимость операций </a:t>
                </a:r>
                <a:r>
                  <a:rPr lang="en-US" b="0" dirty="0" smtClean="0"/>
                  <a:t>Add </a:t>
                </a:r>
                <a:r>
                  <a:rPr lang="ru-RU" b="0" dirty="0" smtClean="0"/>
                  <a:t>динамического массива.</a:t>
                </a:r>
                <a:endParaRPr lang="ru-RU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52" t="-1271" r="-6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9470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СД «Динамический массив»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ru-RU" u="sng" dirty="0" smtClean="0"/>
                  <a:t>Утверждение.</a:t>
                </a:r>
                <a:r>
                  <a:rPr lang="ru-RU" b="0" dirty="0" smtClean="0"/>
                  <a:t> Пусть в реализации функции </a:t>
                </a:r>
                <a:r>
                  <a:rPr lang="en-US" b="0" i="1" dirty="0" smtClean="0"/>
                  <a:t>grow()</a:t>
                </a:r>
                <a:r>
                  <a:rPr lang="en-US" b="0" dirty="0" smtClean="0"/>
                  <a:t> </a:t>
                </a:r>
                <a:r>
                  <a:rPr lang="ru-RU" b="0" dirty="0"/>
                  <a:t>б</a:t>
                </a:r>
                <a:r>
                  <a:rPr lang="ru-RU" b="0" dirty="0" smtClean="0"/>
                  <a:t>уфер удваивается. Тогда амортизированная стоимость функции </a:t>
                </a:r>
                <a:r>
                  <a:rPr lang="en-US" b="0" i="1" dirty="0" smtClean="0"/>
                  <a:t>Add</a:t>
                </a:r>
                <a:r>
                  <a:rPr lang="en-US" b="0" dirty="0" smtClean="0"/>
                  <a:t> </a:t>
                </a:r>
                <a:r>
                  <a:rPr lang="ru-RU" b="0" dirty="0" smtClean="0"/>
                  <a:t>составляет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b="0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u="sng" dirty="0" smtClean="0"/>
                  <a:t>Доказательство.</a:t>
                </a:r>
                <a:r>
                  <a:rPr lang="ru-RU" b="0" dirty="0" smtClean="0"/>
                  <a:t> Рассмотрим </a:t>
                </a:r>
                <a:r>
                  <a:rPr lang="ru-RU" b="0" dirty="0"/>
                  <a:t>п</a:t>
                </a:r>
                <a:r>
                  <a:rPr lang="ru-RU" b="0" dirty="0" smtClean="0"/>
                  <a:t>оследовательность из </a:t>
                </a:r>
                <a:r>
                  <a:rPr lang="en-US" b="0" dirty="0" smtClean="0"/>
                  <a:t>n</a:t>
                </a:r>
                <a:r>
                  <a:rPr lang="ru-RU" b="0" dirty="0" smtClean="0"/>
                  <a:t> операций </a:t>
                </a:r>
                <a:r>
                  <a:rPr lang="en-US" b="0" i="1" dirty="0" smtClean="0"/>
                  <a:t>Add</a:t>
                </a:r>
                <a:r>
                  <a:rPr lang="en-US" b="0" dirty="0" smtClean="0"/>
                  <a:t>.</a:t>
                </a:r>
                <a:r>
                  <a:rPr lang="ru-RU" b="0" dirty="0" smtClean="0"/>
                  <a:t/>
                </a:r>
                <a:br>
                  <a:rPr lang="ru-RU" b="0" dirty="0" smtClean="0"/>
                </a:br>
                <a:r>
                  <a:rPr lang="ru-RU" b="0" dirty="0" smtClean="0"/>
                  <a:t>Обозначим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b="0" dirty="0" smtClean="0"/>
                  <a:t> - </a:t>
                </a:r>
                <a:r>
                  <a:rPr lang="ru-RU" b="0" dirty="0" smtClean="0"/>
                  <a:t>время выполнения </a:t>
                </a:r>
                <a:r>
                  <a:rPr lang="en-US" b="0" i="1" dirty="0" smtClean="0"/>
                  <a:t>Add</a:t>
                </a:r>
                <a:r>
                  <a:rPr lang="ru-RU" b="0" i="1" dirty="0"/>
                  <a:t> </a:t>
                </a:r>
                <a:r>
                  <a:rPr lang="ru-RU" b="0" dirty="0" smtClean="0"/>
                  <a:t>в случае</a:t>
                </a:r>
                <a:r>
                  <a:rPr lang="en-US" b="0" dirty="0" smtClean="0"/>
                  <a:t>,</a:t>
                </a:r>
                <a:r>
                  <a:rPr lang="ru-RU" b="0" dirty="0" smtClean="0"/>
                  <a:t> когда </a:t>
                </a:r>
                <a:r>
                  <a:rPr lang="en-US" b="0" i="1" dirty="0" err="1" smtClean="0"/>
                  <a:t>RealSize</a:t>
                </a:r>
                <a:r>
                  <a:rPr lang="en-US" b="0" i="1" dirty="0" smtClean="0"/>
                  <a:t> = k</a:t>
                </a:r>
                <a:r>
                  <a:rPr lang="en-US" b="0" dirty="0" smtClean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b="0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b="0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ru-RU" b="0" dirty="0"/>
                  <a:t>, если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0" i="1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b="0" i="1">
                            <a:latin typeface="Cambria Math"/>
                            <a:ea typeface="Cambria Math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b="0" dirty="0"/>
                  <a:t>.</a:t>
                </a:r>
                <a:endParaRPr lang="ru-RU" b="0" dirty="0"/>
              </a:p>
              <a:p>
                <a14:m>
                  <m:oMath xmlns:m="http://schemas.openxmlformats.org/officeDocument/2006/math">
                    <m:r>
                      <a:rPr lang="en-US" b="0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b="0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b="0" dirty="0" smtClean="0"/>
                  <a:t>, если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  <a:ea typeface="Cambria Math"/>
                      </a:rPr>
                      <m:t>𝑘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≠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b="0" dirty="0" smtClean="0"/>
                  <a:t>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/>
                          </a:rPr>
                          <m:t>𝑘</m:t>
                        </m:r>
                        <m:r>
                          <a:rPr lang="en-US" b="0" i="1" smtClean="0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  <m:r>
                          <a:rPr lang="en-US" b="0" i="1" smtClean="0">
                            <a:latin typeface="Cambria Math"/>
                          </a:rPr>
                          <m:t>−1</m:t>
                        </m:r>
                      </m:sup>
                      <m:e>
                        <m:r>
                          <a:rPr lang="en-US" b="0" i="1"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𝑘</m:t>
                            </m:r>
                          </m:e>
                        </m:d>
                      </m:e>
                    </m:nary>
                    <m:r>
                      <a:rPr lang="en-US" b="0" i="1" smtClean="0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b="0" i="1" smtClean="0">
                            <a:latin typeface="Cambria Math"/>
                          </a:rPr>
                          <m:t>𝑚</m:t>
                        </m:r>
                        <m:r>
                          <a:rPr lang="en-US" b="0" i="1" smtClean="0">
                            <a:latin typeface="Cambria Math"/>
                          </a:rPr>
                          <m:t>: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𝑚</m:t>
                            </m:r>
                          </m:sup>
                        </m:sSup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/>
                          </a:rPr>
                          <m:t>&lt;</m:t>
                        </m:r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𝑚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b="0" i="1" smtClean="0">
                            <a:latin typeface="Cambria Math"/>
                          </a:rPr>
                          <m:t>𝑘</m:t>
                        </m:r>
                        <m:r>
                          <a:rPr lang="en-US" b="0" i="1">
                            <a:latin typeface="Cambria Math"/>
                          </a:rPr>
                          <m:t>:</m:t>
                        </m:r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≠</m:t>
                        </m:r>
                        <m:sSup>
                          <m:sSupPr>
                            <m:ctrlPr>
                              <a:rPr lang="en-US" b="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brk m:alnAt="9"/>
                              </m:rPr>
                              <a:rPr lang="en-US" b="0" i="1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>
                                <a:latin typeface="Cambria Math"/>
                              </a:rPr>
                              <m:t>𝑚</m:t>
                            </m:r>
                          </m:sup>
                        </m:sSup>
                      </m:sub>
                      <m:sup/>
                      <m:e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e>
                    </m:nary>
                    <m:r>
                      <a:rPr lang="en-US" b="0" i="1" smtClean="0">
                        <a:latin typeface="Cambria Math"/>
                      </a:rPr>
                      <m:t>≤</m:t>
                    </m:r>
                  </m:oMath>
                </a14:m>
                <a:r>
                  <a:rPr lang="en-US" b="0" i="1" dirty="0" smtClean="0">
                    <a:latin typeface="Cambria Math"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2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b="0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b="0" dirty="0" smtClean="0"/>
                  <a:t>Амортизированное время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𝐴𝐶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≤2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b="0" dirty="0" smtClean="0"/>
                  <a:t>.</a:t>
                </a:r>
                <a:endParaRPr lang="ru-RU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45" t="-27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4942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СД «Динамический массив»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17</a:t>
            </a:fld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180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// Класс «Динамический массив».</a:t>
            </a:r>
            <a:endParaRPr lang="en-US" sz="1800" dirty="0" smtClean="0">
              <a:solidFill>
                <a:srgbClr val="339933"/>
              </a:solidFill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18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CArray</a:t>
            </a:r>
            <a:r>
              <a:rPr lang="en-US" sz="18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800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CArray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() :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buffer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( 0 ),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bufferSize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( 0 ),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realSize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( 0 )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{}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  ~</a:t>
            </a:r>
            <a:r>
              <a:rPr lang="en-US" sz="18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CArray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() { </a:t>
            </a: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delete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[] buffer;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80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ru-RU" sz="180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Доступ по индексу.</a:t>
            </a:r>
            <a:endParaRPr lang="en-US" sz="1800" dirty="0" smtClean="0">
              <a:solidFill>
                <a:srgbClr val="339933"/>
              </a:solidFill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GetAt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sz="18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index )</a:t>
            </a:r>
            <a:r>
              <a:rPr lang="ru-RU" sz="1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const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operator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[]( </a:t>
            </a:r>
            <a:r>
              <a:rPr lang="en-US" sz="18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index ) </a:t>
            </a:r>
            <a:r>
              <a:rPr lang="en-US" sz="18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const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{ </a:t>
            </a: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GetAt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( index );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&amp; </a:t>
            </a: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operator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[]( </a:t>
            </a:r>
            <a:r>
              <a:rPr lang="en-US" sz="18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index 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80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ru-RU" sz="180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Добавление нового элемента.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8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Add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element 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private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* 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b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uffer;</a:t>
            </a:r>
            <a:r>
              <a:rPr lang="ru-RU" sz="1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800" dirty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// Буфер.</a:t>
            </a:r>
            <a:endParaRPr lang="en-US" sz="1800" dirty="0">
              <a:solidFill>
                <a:srgbClr val="339933"/>
              </a:solidFill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8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bufferSize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ru-RU" sz="1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800" dirty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// Размер буфера.</a:t>
            </a:r>
            <a:endParaRPr lang="en-US" sz="1800" dirty="0">
              <a:solidFill>
                <a:srgbClr val="339933"/>
              </a:solidFill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8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realSize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ru-RU" sz="1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80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// Количество элементов в массиве.</a:t>
            </a:r>
            <a:endParaRPr lang="en-US" sz="1800" dirty="0" smtClean="0">
              <a:solidFill>
                <a:srgbClr val="339933"/>
              </a:solidFill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grow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};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 smtClean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194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СД «Динамический массив»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18</a:t>
            </a:fld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ru-RU" sz="1800" dirty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Доступ к элементу.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CArray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::</a:t>
            </a:r>
            <a:r>
              <a:rPr lang="en-US" sz="18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GetAt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sz="1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index 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  assert( index &gt;= 0 &amp;&amp; index &lt;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realSize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&amp;&amp;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buffer 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!= 0 );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buffer[index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];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ru-RU" sz="180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Увеличение буфера.</a:t>
            </a:r>
            <a:endParaRPr lang="en-US" sz="1800" dirty="0" smtClean="0">
              <a:solidFill>
                <a:srgbClr val="339933"/>
              </a:solidFill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CArray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::</a:t>
            </a:r>
            <a:r>
              <a:rPr lang="en-US" sz="18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grow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()</a:t>
            </a:r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8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newBufferSize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bufferSize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*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2;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*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newBuffer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[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newBufferSize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];</a:t>
            </a:r>
            <a:endParaRPr lang="ru-RU" sz="1800" dirty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    for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= 0;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&lt;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realSize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; </a:t>
            </a:r>
            <a:r>
              <a:rPr lang="ru-RU" sz="1800" dirty="0" smtClean="0">
                <a:latin typeface="Consolas" pitchFamily="49" charset="0"/>
                <a:cs typeface="Consolas" pitchFamily="49" charset="0"/>
              </a:rPr>
              <a:t>++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)</a:t>
            </a:r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newBuffer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[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] = buffer[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];</a:t>
            </a:r>
            <a:endParaRPr lang="ru-RU" sz="1800" dirty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    delete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[] buffer;</a:t>
            </a:r>
            <a:endParaRPr lang="en-US" sz="1800" dirty="0">
              <a:solidFill>
                <a:srgbClr val="339933"/>
              </a:solidFill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buffer =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newBuffer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bufferSize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newBufferSize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;</a:t>
            </a:r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}</a:t>
            </a:r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1800" dirty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// Добавление элемента.</a:t>
            </a:r>
            <a:endParaRPr lang="en-US" sz="1800" dirty="0">
              <a:solidFill>
                <a:srgbClr val="339933"/>
              </a:solidFill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CArray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::</a:t>
            </a:r>
            <a:r>
              <a:rPr lang="en-US" sz="18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Add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sz="1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double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element 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realSize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==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bufferSize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1800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grow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arr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assert(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realSize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&lt;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bufferSize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&amp;&amp; buffer != 0 );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buffer[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realSize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++] = element;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}</a:t>
            </a:r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029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Связные списки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275" y="1600200"/>
            <a:ext cx="8820000" cy="4799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u="sng" dirty="0" smtClean="0"/>
              <a:t>Определение.</a:t>
            </a:r>
            <a:r>
              <a:rPr lang="ru-RU" dirty="0" smtClean="0"/>
              <a:t> Связный список</a:t>
            </a:r>
            <a:r>
              <a:rPr lang="ru-RU" b="0" dirty="0"/>
              <a:t> </a:t>
            </a:r>
            <a:r>
              <a:rPr lang="ru-RU" b="0" dirty="0" smtClean="0"/>
              <a:t>- динамическая</a:t>
            </a:r>
            <a:r>
              <a:rPr lang="ru-RU" b="0" dirty="0"/>
              <a:t> структура данных, состоящая из узлов, каждый из которых содержит как собственно данные, так и одну или две ссылки («связки») на следующий и/или предыдущий узел списка</a:t>
            </a:r>
            <a:r>
              <a:rPr lang="ru-RU" b="0" dirty="0" smtClean="0"/>
              <a:t>.</a:t>
            </a:r>
          </a:p>
          <a:p>
            <a:pPr marL="0" indent="0">
              <a:buNone/>
            </a:pPr>
            <a:r>
              <a:rPr lang="ru-RU" b="0" dirty="0" smtClean="0"/>
              <a:t>Преимущество перед массивом:</a:t>
            </a:r>
          </a:p>
          <a:p>
            <a:r>
              <a:rPr lang="ru-RU" b="0" dirty="0" smtClean="0"/>
              <a:t>Порядок </a:t>
            </a:r>
            <a:r>
              <a:rPr lang="ru-RU" b="0" dirty="0"/>
              <a:t>элементов </a:t>
            </a:r>
            <a:r>
              <a:rPr lang="ru-RU" b="0" dirty="0" smtClean="0"/>
              <a:t>списка </a:t>
            </a:r>
            <a:r>
              <a:rPr lang="ru-RU" b="0" dirty="0"/>
              <a:t>может не совпадать с порядком расположения элементов данных в </a:t>
            </a:r>
            <a:r>
              <a:rPr lang="ru-RU" b="0" dirty="0" smtClean="0"/>
              <a:t>памяти, а порядок </a:t>
            </a:r>
            <a:r>
              <a:rPr lang="ru-RU" b="0" dirty="0"/>
              <a:t>обхода списка всегда явно задаётся его внутренними связями.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8095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 лекции 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b="0" dirty="0"/>
              <a:t>Структура данных «Динамический массив</a:t>
            </a:r>
            <a:r>
              <a:rPr lang="ru-RU" b="0" dirty="0" smtClean="0"/>
              <a:t>». Амортизированное </a:t>
            </a:r>
            <a:r>
              <a:rPr lang="ru-RU" b="0" dirty="0"/>
              <a:t>время добавления элемента</a:t>
            </a:r>
            <a:r>
              <a:rPr lang="ru-RU" b="0" dirty="0" smtClean="0"/>
              <a:t>.</a:t>
            </a:r>
          </a:p>
          <a:p>
            <a:r>
              <a:rPr lang="ru-RU" b="0" dirty="0" smtClean="0"/>
              <a:t>Однонаправленные</a:t>
            </a:r>
            <a:r>
              <a:rPr lang="ru-RU" b="0" dirty="0"/>
              <a:t>, двунаправленные </a:t>
            </a:r>
            <a:r>
              <a:rPr lang="ru-RU" b="0" dirty="0" smtClean="0"/>
              <a:t>списки.</a:t>
            </a:r>
          </a:p>
          <a:p>
            <a:r>
              <a:rPr lang="ru-RU" b="0" dirty="0" smtClean="0"/>
              <a:t>Поиск</a:t>
            </a:r>
            <a:r>
              <a:rPr lang="ru-RU" b="0" dirty="0"/>
              <a:t>, добавление элементов, слияние </a:t>
            </a:r>
            <a:r>
              <a:rPr lang="ru-RU" b="0" dirty="0" smtClean="0"/>
              <a:t>списков.</a:t>
            </a:r>
          </a:p>
          <a:p>
            <a:r>
              <a:rPr lang="ru-RU" b="0" dirty="0" smtClean="0"/>
              <a:t>Абстрактные типы </a:t>
            </a:r>
            <a:r>
              <a:rPr lang="ru-RU" b="0" dirty="0"/>
              <a:t>данных «Стек», «Очередь», «Дек». Способы </a:t>
            </a:r>
            <a:r>
              <a:rPr lang="ru-RU" b="0" dirty="0" smtClean="0"/>
              <a:t>реализации.</a:t>
            </a:r>
          </a:p>
          <a:p>
            <a:r>
              <a:rPr lang="ru-RU" b="0" dirty="0" smtClean="0"/>
              <a:t>Структура данных «Двоичная куча».</a:t>
            </a:r>
          </a:p>
          <a:p>
            <a:r>
              <a:rPr lang="ru-RU" b="0" dirty="0" smtClean="0"/>
              <a:t>Абстрактный тип </a:t>
            </a:r>
            <a:r>
              <a:rPr lang="ru-RU" b="0" dirty="0"/>
              <a:t>данных «Очередь с приоритетом».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4726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Связные списки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/>
              <a:t>Односвязный список (однонаправленный связный список)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b="0" dirty="0"/>
              <a:t>Здесь ссылка в каждом узле указывает на следующий узел в списке</a:t>
            </a:r>
            <a:r>
              <a:rPr lang="ru-RU" b="0" dirty="0" smtClean="0"/>
              <a:t>.</a:t>
            </a:r>
          </a:p>
          <a:p>
            <a:pPr marL="0" indent="0">
              <a:buNone/>
            </a:pPr>
            <a:r>
              <a:rPr lang="ru-RU" b="0" dirty="0" smtClean="0"/>
              <a:t>В </a:t>
            </a:r>
            <a:r>
              <a:rPr lang="ru-RU" b="0" dirty="0"/>
              <a:t>односвязном списке можно передвигаться только в сторону конца списка</a:t>
            </a:r>
            <a:r>
              <a:rPr lang="ru-RU" b="0" dirty="0" smtClean="0"/>
              <a:t>.</a:t>
            </a:r>
          </a:p>
          <a:p>
            <a:pPr marL="0" indent="0">
              <a:buNone/>
            </a:pPr>
            <a:r>
              <a:rPr lang="ru-RU" b="0" dirty="0" smtClean="0"/>
              <a:t>Узнать </a:t>
            </a:r>
            <a:r>
              <a:rPr lang="ru-RU" b="0" dirty="0"/>
              <a:t>адрес предыдущего элемента, опираясь на содержимое текущего узла, невозможно.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20</a:t>
            </a:fld>
            <a:endParaRPr 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071" y="2251208"/>
            <a:ext cx="4848895" cy="131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26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Связные списки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Двусвязный список (Двунаправленный связный список)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b="0" dirty="0" smtClean="0"/>
          </a:p>
          <a:p>
            <a:pPr marL="0" indent="0">
              <a:buNone/>
            </a:pPr>
            <a:r>
              <a:rPr lang="ru-RU" b="0" dirty="0" smtClean="0"/>
              <a:t>Здесь </a:t>
            </a:r>
            <a:r>
              <a:rPr lang="ru-RU" b="0" dirty="0"/>
              <a:t>ссылки в каждом узле указывают на предыдущий и на последующий узел в списке</a:t>
            </a:r>
            <a:r>
              <a:rPr lang="ru-RU" b="0" dirty="0" smtClean="0"/>
              <a:t>.</a:t>
            </a:r>
          </a:p>
          <a:p>
            <a:pPr marL="0" indent="0">
              <a:buNone/>
            </a:pPr>
            <a:r>
              <a:rPr lang="ru-RU" b="0" dirty="0" smtClean="0"/>
              <a:t>По </a:t>
            </a:r>
            <a:r>
              <a:rPr lang="ru-RU" b="0" dirty="0"/>
              <a:t>двусвязному списку можно передвигаться в любом </a:t>
            </a:r>
            <a:r>
              <a:rPr lang="ru-RU" b="0" dirty="0" smtClean="0"/>
              <a:t>направлении</a:t>
            </a:r>
            <a:r>
              <a:rPr lang="ru-RU" b="0" dirty="0"/>
              <a:t> </a:t>
            </a:r>
            <a:r>
              <a:rPr lang="ru-RU" b="0" dirty="0" smtClean="0"/>
              <a:t>– </a:t>
            </a:r>
            <a:r>
              <a:rPr lang="ru-RU" b="0" dirty="0"/>
              <a:t>как к началу, так и к концу</a:t>
            </a:r>
            <a:r>
              <a:rPr lang="ru-RU" b="0" dirty="0" smtClean="0"/>
              <a:t>.</a:t>
            </a:r>
          </a:p>
          <a:p>
            <a:pPr marL="0" indent="0">
              <a:buNone/>
            </a:pPr>
            <a:r>
              <a:rPr lang="ru-RU" b="0" dirty="0" smtClean="0"/>
              <a:t>В </a:t>
            </a:r>
            <a:r>
              <a:rPr lang="ru-RU" b="0" dirty="0"/>
              <a:t>этом списке проще производить удаление и перестановку элементов, так как всегда известны адреса тех элементов списка, указатели которых направлены на изменяемый элемент.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21</a:t>
            </a:fld>
            <a:endParaRPr 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371" y="2000935"/>
            <a:ext cx="4349254" cy="140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47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Связные списки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Операции со списками:</a:t>
            </a:r>
          </a:p>
          <a:p>
            <a:r>
              <a:rPr lang="ru-RU" b="0" dirty="0"/>
              <a:t>Поиск элемента,</a:t>
            </a:r>
          </a:p>
          <a:p>
            <a:r>
              <a:rPr lang="ru-RU" b="0" dirty="0" smtClean="0"/>
              <a:t>Вставка элемента,</a:t>
            </a:r>
            <a:endParaRPr lang="en-US" b="0" dirty="0" smtClean="0"/>
          </a:p>
          <a:p>
            <a:r>
              <a:rPr lang="ru-RU" b="0" dirty="0" smtClean="0"/>
              <a:t>Удаление элемента,</a:t>
            </a:r>
          </a:p>
          <a:p>
            <a:r>
              <a:rPr lang="ru-RU" b="0" dirty="0" smtClean="0"/>
              <a:t>Объединение списков,</a:t>
            </a:r>
          </a:p>
          <a:p>
            <a:r>
              <a:rPr lang="ru-RU" b="0" dirty="0" smtClean="0"/>
              <a:t>…</a:t>
            </a:r>
            <a:endParaRPr lang="ru-RU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2540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Связные списки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23</a:t>
            </a:fld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ru-RU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Элемент двусвязного списка с целочисленными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// значениями.</a:t>
            </a:r>
            <a:endParaRPr lang="en-US" dirty="0" smtClean="0">
              <a:solidFill>
                <a:srgbClr val="339933"/>
              </a:solidFill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struct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CNode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Data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CNode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*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Next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CNode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*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Prev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7030A0"/>
              </a:solidFill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CNode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) : Data( 0 ),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N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ext( 0 ),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P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rev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( 0 ) {}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};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ru-RU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720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Связные списки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24</a:t>
            </a:fld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ru-RU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Линейный поиск элемента «</a:t>
            </a:r>
            <a:r>
              <a:rPr lang="en-US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ru-RU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» в списке.</a:t>
            </a:r>
            <a:endParaRPr lang="en-US" dirty="0" smtClean="0">
              <a:solidFill>
                <a:srgbClr val="339933"/>
              </a:solidFill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ru-RU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Возвращает 0, если элемент не найден.</a:t>
            </a:r>
            <a:endParaRPr lang="en-US" dirty="0" smtClean="0">
              <a:solidFill>
                <a:srgbClr val="339933"/>
              </a:solidFill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С</a:t>
            </a:r>
            <a:r>
              <a:rPr lang="en-US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Node</a:t>
            </a:r>
            <a:r>
              <a:rPr lang="ru-RU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* </a:t>
            </a:r>
            <a:r>
              <a:rPr lang="en-US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Search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Node</a:t>
            </a:r>
            <a:r>
              <a:rPr lang="ru-RU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en-US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head,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a 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CNode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* current = head;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( current != 0 )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     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( current-&gt;Data == a 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         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current;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      current = current-&gt;Next;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0;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b="0" dirty="0" smtClean="0">
                <a:cs typeface="Consolas" pitchFamily="49" charset="0"/>
              </a:rPr>
              <a:t>Время работы в худшем случае = </a:t>
            </a:r>
            <a:r>
              <a:rPr lang="en-US" b="0" dirty="0" smtClean="0">
                <a:cs typeface="Consolas" pitchFamily="49" charset="0"/>
              </a:rPr>
              <a:t>O(n)</a:t>
            </a:r>
            <a:r>
              <a:rPr lang="ru-RU" b="0" dirty="0" smtClean="0">
                <a:cs typeface="Consolas" pitchFamily="49" charset="0"/>
              </a:rPr>
              <a:t>, где </a:t>
            </a:r>
            <a:r>
              <a:rPr lang="en-US" b="0" dirty="0" smtClean="0">
                <a:cs typeface="Consolas" pitchFamily="49" charset="0"/>
              </a:rPr>
              <a:t>n</a:t>
            </a:r>
            <a:r>
              <a:rPr lang="ru-RU" b="0" dirty="0" smtClean="0">
                <a:cs typeface="Consolas" pitchFamily="49" charset="0"/>
              </a:rPr>
              <a:t> – длина списка.</a:t>
            </a:r>
            <a:endParaRPr lang="en-US" b="0" dirty="0" smtClean="0"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000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Связные списки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25</a:t>
            </a:fld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ru-RU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Вставка элемента «</a:t>
            </a:r>
            <a:r>
              <a:rPr lang="en-US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ru-RU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» после текущего.</a:t>
            </a:r>
            <a:endParaRPr lang="en-US" dirty="0" smtClean="0">
              <a:solidFill>
                <a:srgbClr val="339933"/>
              </a:solidFill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С</a:t>
            </a:r>
            <a:r>
              <a:rPr lang="en-US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Node</a:t>
            </a:r>
            <a:r>
              <a:rPr lang="ru-RU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* </a:t>
            </a:r>
            <a:r>
              <a:rPr lang="en-US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InsertAfter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Node</a:t>
            </a:r>
            <a:r>
              <a:rPr lang="ru-RU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en-US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node,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a 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  assert( node != 0 );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ru-RU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Создаем новый элемент.</a:t>
            </a:r>
            <a:endParaRPr lang="en-US" dirty="0">
              <a:solidFill>
                <a:srgbClr val="339933"/>
              </a:solidFill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CNode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*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newNode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CNode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newNode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-&gt;Data = a;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newNode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-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&gt;Next = node-&gt;Next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newNode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-&gt;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Prev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= node;</a:t>
            </a:r>
            <a:endParaRPr lang="ru-RU" dirty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ru-RU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Обновляем </a:t>
            </a:r>
            <a:r>
              <a:rPr lang="en-US" dirty="0" err="1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Prev</a:t>
            </a:r>
            <a:r>
              <a:rPr lang="en-US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следующего элемента, если он есть.</a:t>
            </a:r>
            <a:endParaRPr lang="en-US" dirty="0">
              <a:solidFill>
                <a:srgbClr val="339933"/>
              </a:solidFill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( node-&gt;Next != 0 )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      node-&gt;Next-&gt;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Prev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newNode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  }</a:t>
            </a:r>
            <a:endParaRPr lang="ru-RU" dirty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ru-RU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Обновляем </a:t>
            </a:r>
            <a:r>
              <a:rPr lang="en-US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Next</a:t>
            </a:r>
            <a:r>
              <a:rPr lang="ru-RU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 текущего</a:t>
            </a:r>
            <a:r>
              <a:rPr lang="en-US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элемента.</a:t>
            </a:r>
            <a:endParaRPr lang="en-US" dirty="0">
              <a:solidFill>
                <a:srgbClr val="339933"/>
              </a:solidFill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    node-&gt;Next =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newNode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    return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newNode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b="0" dirty="0" smtClean="0">
                <a:cs typeface="Consolas" pitchFamily="49" charset="0"/>
              </a:rPr>
              <a:t>Время работы = </a:t>
            </a:r>
            <a:r>
              <a:rPr lang="en-US" b="0" dirty="0" smtClean="0">
                <a:cs typeface="Consolas" pitchFamily="49" charset="0"/>
              </a:rPr>
              <a:t>O(1)</a:t>
            </a:r>
            <a:r>
              <a:rPr lang="ru-RU" b="0" dirty="0" smtClean="0">
                <a:cs typeface="Consolas" pitchFamily="49" charset="0"/>
              </a:rPr>
              <a:t>.</a:t>
            </a:r>
            <a:endParaRPr lang="en-US" b="0" dirty="0" smtClean="0"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2969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Связные списки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26</a:t>
            </a:fld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ru-RU" sz="200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Удаление элемента.</a:t>
            </a:r>
            <a:endParaRPr lang="en-US" sz="2000" dirty="0" smtClean="0">
              <a:solidFill>
                <a:srgbClr val="339933"/>
              </a:solidFill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ru-RU" sz="20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DeleteAt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sz="2000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sz="20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Node</a:t>
            </a:r>
            <a:r>
              <a:rPr lang="ru-RU" sz="20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en-US" sz="20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node 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assert( node != 0 );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    // </a:t>
            </a:r>
            <a:r>
              <a:rPr lang="ru-RU" sz="200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Обновляем </a:t>
            </a:r>
            <a:r>
              <a:rPr lang="en-US" sz="2000" dirty="0" err="1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Prev</a:t>
            </a:r>
            <a:r>
              <a:rPr lang="en-US" sz="200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200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следующего элемента, если он есть.</a:t>
            </a:r>
            <a:endParaRPr lang="en-US" sz="2000" dirty="0">
              <a:solidFill>
                <a:srgbClr val="339933"/>
              </a:solidFill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( node-&gt;Next != 0 )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   node-&gt;Next-&gt;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Prev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= node-&gt;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Prev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}</a:t>
            </a:r>
            <a:endParaRPr lang="ru-RU" sz="2000" dirty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200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ru-RU" sz="200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Обновляем </a:t>
            </a:r>
            <a:r>
              <a:rPr lang="en-US" sz="200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Next</a:t>
            </a:r>
            <a:r>
              <a:rPr lang="ru-RU" sz="200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 предыдущего элемента, если он есть.</a:t>
            </a:r>
            <a:endParaRPr lang="en-US" sz="2000" dirty="0">
              <a:solidFill>
                <a:srgbClr val="339933"/>
              </a:solidFill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20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 node-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Prev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!= 0 )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       node-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Prev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-&gt;Next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= node-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&gt;Next;</a:t>
            </a:r>
            <a:endParaRPr lang="en-US" sz="2000" dirty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    delete 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node;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000" dirty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2000" b="0" dirty="0" smtClean="0">
                <a:cs typeface="Consolas" pitchFamily="49" charset="0"/>
              </a:rPr>
              <a:t>Время работы = </a:t>
            </a:r>
            <a:r>
              <a:rPr lang="en-US" sz="2000" b="0" dirty="0" smtClean="0">
                <a:cs typeface="Consolas" pitchFamily="49" charset="0"/>
              </a:rPr>
              <a:t>O(1)</a:t>
            </a:r>
            <a:r>
              <a:rPr lang="ru-RU" sz="2000" b="0" dirty="0" smtClean="0">
                <a:cs typeface="Consolas" pitchFamily="49" charset="0"/>
              </a:rPr>
              <a:t>.</a:t>
            </a:r>
            <a:endParaRPr lang="en-US" sz="2000" b="0" dirty="0" smtClean="0"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8400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Связные списки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27</a:t>
            </a:fld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68275" y="1552575"/>
            <a:ext cx="8820000" cy="479901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ru-RU" sz="180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Объединение односвязных списков.</a:t>
            </a:r>
            <a:r>
              <a:rPr lang="en-US" sz="180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80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К списку 1 подцепляем список 2.</a:t>
            </a:r>
            <a:endParaRPr lang="en-US" sz="1800" dirty="0" smtClean="0">
              <a:solidFill>
                <a:srgbClr val="339933"/>
              </a:solidFill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ru-RU" sz="180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Возвращает указатель на начало объединенного списка.</a:t>
            </a:r>
            <a:endParaRPr lang="en-US" sz="1800" dirty="0" smtClean="0">
              <a:solidFill>
                <a:srgbClr val="339933"/>
              </a:solidFill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CNode</a:t>
            </a:r>
            <a:r>
              <a:rPr lang="ru-RU" sz="1800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* </a:t>
            </a:r>
            <a:r>
              <a:rPr lang="en-US" sz="18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Union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sz="1800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sz="18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Node</a:t>
            </a:r>
            <a:r>
              <a:rPr lang="ru-RU" sz="18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en-US" sz="18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head1, </a:t>
            </a:r>
            <a:r>
              <a:rPr lang="en-US" sz="1800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CNode</a:t>
            </a:r>
            <a:r>
              <a:rPr lang="ru-RU" sz="1800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en-US" sz="1800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head2 ) {</a:t>
            </a:r>
            <a:endParaRPr lang="ru-RU" sz="1800" dirty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8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( head1 == 0 )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head2;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( head2 == 0 )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head1;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    // </a:t>
            </a:r>
            <a:r>
              <a:rPr lang="ru-RU" sz="180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Идем в хвост списка 1.</a:t>
            </a:r>
            <a:endParaRPr lang="en-US" sz="1800" dirty="0" smtClean="0">
              <a:solidFill>
                <a:srgbClr val="339933"/>
              </a:solidFill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800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CNode</a:t>
            </a:r>
            <a:r>
              <a:rPr lang="ru-RU" sz="1800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en-US" sz="1800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tail1 = head1;</a:t>
            </a:r>
            <a:endParaRPr lang="en-US" sz="1800" dirty="0">
              <a:solidFill>
                <a:srgbClr val="339933"/>
              </a:solidFill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( ; tail1-&gt;Next != 0; tail1 = tail1-&gt;Next 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ru-RU" sz="180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ru-RU" sz="180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Обновляем </a:t>
            </a:r>
            <a:r>
              <a:rPr lang="en-US" sz="180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Next</a:t>
            </a:r>
            <a:r>
              <a:rPr lang="ru-RU" sz="180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 хвоста.</a:t>
            </a:r>
            <a:endParaRPr lang="en-US" sz="1800" dirty="0">
              <a:solidFill>
                <a:srgbClr val="339933"/>
              </a:solidFill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18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tail1-&gt;Next = head2;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head1;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2000" b="0" dirty="0" smtClean="0">
                <a:cs typeface="Consolas" pitchFamily="49" charset="0"/>
              </a:rPr>
              <a:t>Время работы = </a:t>
            </a:r>
            <a:r>
              <a:rPr lang="en-US" sz="2000" b="0" dirty="0" smtClean="0">
                <a:cs typeface="Consolas" pitchFamily="49" charset="0"/>
              </a:rPr>
              <a:t>O(n)</a:t>
            </a:r>
            <a:r>
              <a:rPr lang="ru-RU" sz="2000" b="0" dirty="0" smtClean="0">
                <a:cs typeface="Consolas" pitchFamily="49" charset="0"/>
              </a:rPr>
              <a:t>, где </a:t>
            </a:r>
            <a:r>
              <a:rPr lang="en-US" sz="2000" b="0" dirty="0" smtClean="0">
                <a:cs typeface="Consolas" pitchFamily="49" charset="0"/>
              </a:rPr>
              <a:t>n – </a:t>
            </a:r>
            <a:r>
              <a:rPr lang="ru-RU" sz="2000" b="0" dirty="0" smtClean="0">
                <a:cs typeface="Consolas" pitchFamily="49" charset="0"/>
              </a:rPr>
              <a:t>длина первого списка.</a:t>
            </a:r>
            <a:endParaRPr lang="en-US" sz="2000" b="0" dirty="0" smtClean="0"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496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Связные списки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 smtClean="0"/>
              <a:t>Недостатки списков:</a:t>
            </a:r>
          </a:p>
          <a:p>
            <a:r>
              <a:rPr lang="ru-RU" b="0" dirty="0" smtClean="0"/>
              <a:t>Сложность определения элемента по его номеру (индексу).</a:t>
            </a:r>
          </a:p>
          <a:p>
            <a:r>
              <a:rPr lang="ru-RU" b="0" dirty="0" smtClean="0"/>
              <a:t>На поля указатели расходуется дополнительная память.</a:t>
            </a:r>
          </a:p>
          <a:p>
            <a:r>
              <a:rPr lang="ru-RU" b="0" dirty="0" smtClean="0"/>
              <a:t>Элементы списка могут располагаться в памяти разреженно, что оказывает негативный эффект на кэширование процессора.</a:t>
            </a:r>
          </a:p>
          <a:p>
            <a:pPr marL="0" indent="0">
              <a:buNone/>
            </a:pPr>
            <a:r>
              <a:rPr lang="ru-RU" dirty="0" smtClean="0"/>
              <a:t>Преимущества списков перед массивом:</a:t>
            </a:r>
          </a:p>
          <a:p>
            <a:r>
              <a:rPr lang="ru-RU" b="0" dirty="0" smtClean="0"/>
              <a:t>Быстрая вставка элемента в любом месте списка. В том числе в начало и в конец, если имеются соответствующие указатели.</a:t>
            </a:r>
          </a:p>
          <a:p>
            <a:r>
              <a:rPr lang="ru-RU" b="0" dirty="0" smtClean="0"/>
              <a:t>Быстрое удаление любого элемента</a:t>
            </a:r>
            <a:r>
              <a:rPr lang="ru-RU" b="0" dirty="0"/>
              <a:t>. В том числе в начало и в конец, если имеются соответствующие указатели.</a:t>
            </a:r>
            <a:endParaRPr lang="ru-RU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90935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АТД «Стек»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u="sng" dirty="0" smtClean="0"/>
              <a:t>Определение.</a:t>
            </a:r>
            <a:r>
              <a:rPr lang="ru-RU" sz="2000" dirty="0" smtClean="0"/>
              <a:t> Стек </a:t>
            </a:r>
            <a:r>
              <a:rPr lang="ru-RU" sz="2000" b="0" dirty="0" smtClean="0"/>
              <a:t>– абстрактный тип данных (или структура данных), представляющий из себя список элементов, организованный по принципу</a:t>
            </a:r>
            <a:r>
              <a:rPr lang="en-US" sz="2000" b="0" dirty="0" smtClean="0"/>
              <a:t/>
            </a:r>
            <a:br>
              <a:rPr lang="en-US" sz="2000" b="0" dirty="0" smtClean="0"/>
            </a:br>
            <a:r>
              <a:rPr lang="en-US" sz="2000" b="0" dirty="0" smtClean="0"/>
              <a:t>LIFO</a:t>
            </a:r>
            <a:r>
              <a:rPr lang="ru-RU" sz="2000" b="0" dirty="0" smtClean="0"/>
              <a:t> = </a:t>
            </a:r>
            <a:r>
              <a:rPr lang="en-US" sz="2000" b="0" dirty="0" smtClean="0"/>
              <a:t>Last In First Out</a:t>
            </a:r>
            <a:r>
              <a:rPr lang="ru-RU" sz="2000" b="0" dirty="0" smtClean="0"/>
              <a:t>, «последним пришел, первым вышел»</a:t>
            </a:r>
            <a:r>
              <a:rPr lang="en-US" sz="2000" b="0" dirty="0" smtClean="0"/>
              <a:t>.</a:t>
            </a:r>
            <a:endParaRPr lang="ru-RU" sz="2000" b="0" dirty="0" smtClean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 smtClean="0"/>
              <a:t>Операции: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b="0" dirty="0" smtClean="0"/>
              <a:t>Вставка (</a:t>
            </a:r>
            <a:r>
              <a:rPr lang="en-US" sz="2000" b="0" dirty="0" smtClean="0"/>
              <a:t>Push</a:t>
            </a:r>
            <a:r>
              <a:rPr lang="ru-RU" sz="2000" b="0" dirty="0" smtClean="0"/>
              <a:t>)</a:t>
            </a:r>
            <a:endParaRPr lang="en-US" sz="2000" b="0" dirty="0" smtClean="0"/>
          </a:p>
          <a:p>
            <a:pPr marL="457200" indent="-4572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b="0" dirty="0" smtClean="0"/>
              <a:t>Извлечение (</a:t>
            </a:r>
            <a:r>
              <a:rPr lang="en-US" sz="2000" b="0" dirty="0" smtClean="0"/>
              <a:t>Pop</a:t>
            </a:r>
            <a:r>
              <a:rPr lang="ru-RU" sz="2000" b="0" dirty="0" smtClean="0"/>
              <a:t>) –</a:t>
            </a:r>
            <a:r>
              <a:rPr lang="en-US" sz="2000" b="0" dirty="0" smtClean="0"/>
              <a:t> </a:t>
            </a:r>
            <a:r>
              <a:rPr lang="ru-RU" sz="2000" b="0" dirty="0" smtClean="0"/>
              <a:t>извлечение элемента,</a:t>
            </a:r>
            <a:r>
              <a:rPr lang="en-US" sz="2000" b="0" dirty="0" smtClean="0"/>
              <a:t> </a:t>
            </a:r>
            <a:r>
              <a:rPr lang="ru-RU" sz="2000" b="0" dirty="0" smtClean="0"/>
              <a:t>добавленного последним.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29</a:t>
            </a:fld>
            <a:endParaRPr 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875" y="3600450"/>
            <a:ext cx="3797299" cy="2847975"/>
          </a:xfrm>
          <a:prstGeom prst="rect">
            <a:avLst/>
          </a:prstGeom>
        </p:spPr>
      </p:pic>
      <p:pic>
        <p:nvPicPr>
          <p:cNvPr id="1026" name="Picture 2" descr="http://www.studmed.ru/docs/static/5/e/a/0/4/5ea0463010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3974962"/>
            <a:ext cx="2949575" cy="209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829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Абстрактные типы данных и структуры данных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u="sng" dirty="0" smtClean="0"/>
              <a:t>Определение.</a:t>
            </a:r>
            <a:r>
              <a:rPr lang="ru-RU" dirty="0" smtClean="0"/>
              <a:t> Абстрактный тип данных (АТД)</a:t>
            </a:r>
            <a:r>
              <a:rPr lang="ru-RU" b="0" dirty="0" smtClean="0"/>
              <a:t> – </a:t>
            </a:r>
            <a:r>
              <a:rPr lang="ru-RU" b="0" dirty="0"/>
              <a:t>это тип данных, который предоставляет для работы с элементами этого типа определённый набор функций, а также возможность создавать элементы этого типа при помощи специальных функций</a:t>
            </a:r>
            <a:r>
              <a:rPr lang="ru-RU" b="0" dirty="0" smtClean="0"/>
              <a:t>.</a:t>
            </a:r>
          </a:p>
          <a:p>
            <a:pPr marL="0" indent="0">
              <a:buNone/>
            </a:pPr>
            <a:endParaRPr lang="ru-RU" b="0" dirty="0" smtClean="0"/>
          </a:p>
          <a:p>
            <a:pPr marL="0" indent="0">
              <a:buNone/>
            </a:pPr>
            <a:r>
              <a:rPr lang="ru-RU" b="0" dirty="0" smtClean="0"/>
              <a:t>Вся </a:t>
            </a:r>
            <a:r>
              <a:rPr lang="ru-RU" b="0" dirty="0"/>
              <a:t>внутренняя структура такого типа </a:t>
            </a:r>
            <a:r>
              <a:rPr lang="ru-RU" b="0" dirty="0" smtClean="0"/>
              <a:t>спрятана – в этом </a:t>
            </a:r>
            <a:r>
              <a:rPr lang="ru-RU" b="0" dirty="0"/>
              <a:t>и заключается суть абстракции</a:t>
            </a:r>
            <a:r>
              <a:rPr lang="ru-RU" b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88298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</a:t>
            </a:r>
            <a:r>
              <a:rPr lang="ru-RU" dirty="0" smtClean="0"/>
              <a:t>Д «Стек»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0" dirty="0" smtClean="0"/>
              <a:t>Стек можно реализовать с помощью массива или с помощью списка.</a:t>
            </a:r>
          </a:p>
          <a:p>
            <a:pPr marL="0" indent="0">
              <a:buNone/>
            </a:pPr>
            <a:r>
              <a:rPr lang="ru-RU" dirty="0" smtClean="0"/>
              <a:t>Реализация с помощью массива.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b="0" dirty="0" smtClean="0"/>
              <a:t>Храним указатель на массив и текущее количество элементов в стеке.</a:t>
            </a:r>
          </a:p>
          <a:p>
            <a:pPr marL="0" indent="0">
              <a:buNone/>
            </a:pPr>
            <a:r>
              <a:rPr lang="ru-RU" b="0" dirty="0" smtClean="0"/>
              <a:t>Можно использовать динамический массив.</a:t>
            </a:r>
            <a:endParaRPr lang="ru-RU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30</a:t>
            </a:fld>
            <a:endParaRPr 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" y="3107963"/>
            <a:ext cx="7268286" cy="159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651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</a:t>
            </a:r>
            <a:r>
              <a:rPr lang="ru-RU" dirty="0" smtClean="0"/>
              <a:t>Д «Стек»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31</a:t>
            </a:fld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ru-RU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Стек целых чисел, реализованный с помощью массива.</a:t>
            </a:r>
            <a:endParaRPr lang="en-US" dirty="0">
              <a:solidFill>
                <a:srgbClr val="339933"/>
              </a:solidFill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class</a:t>
            </a:r>
            <a:r>
              <a:rPr lang="ru-RU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CStack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CStack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ru-RU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_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bufferSize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);</a:t>
            </a:r>
            <a:endParaRPr lang="ru-RU" dirty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  ~</a:t>
            </a:r>
            <a:r>
              <a:rPr lang="en-US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CStack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ru-RU" dirty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Добавление и извлечение элемента из стека.</a:t>
            </a:r>
            <a:endParaRPr lang="en-US" dirty="0">
              <a:solidFill>
                <a:srgbClr val="339933"/>
              </a:solidFill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Push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a 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Pop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();</a:t>
            </a:r>
            <a:endParaRPr lang="ru-RU" dirty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ru-RU" dirty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// Проверка на пустоту.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bool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IsEmpty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() </a:t>
            </a:r>
            <a:r>
              <a:rPr lang="en-US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const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{ 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realSize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== 0;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private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*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realSize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bufferSize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top;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};</a:t>
            </a:r>
            <a:endParaRPr lang="en-US" dirty="0">
              <a:latin typeface="Consolas" pitchFamily="49" charset="0"/>
              <a:cs typeface="Consolas" pitchFamily="49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30373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</a:t>
            </a:r>
            <a:r>
              <a:rPr lang="ru-RU" dirty="0" smtClean="0"/>
              <a:t>Д «Стек»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32</a:t>
            </a:fld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ru-RU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В конструкторе создаем буфер.</a:t>
            </a:r>
            <a:endParaRPr lang="en-US" dirty="0" smtClean="0">
              <a:solidFill>
                <a:srgbClr val="339933"/>
              </a:solidFill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CStack</a:t>
            </a:r>
            <a:r>
              <a:rPr lang="en-US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en-US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CStack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_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bufferSize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) 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bufferSize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_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bufferSize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),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realSize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  buffer =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[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bufferSize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];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}</a:t>
            </a:r>
            <a:endParaRPr lang="en-US" dirty="0" smtClean="0">
              <a:solidFill>
                <a:srgbClr val="339933"/>
              </a:solidFill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ru-RU" dirty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В </a:t>
            </a:r>
            <a:r>
              <a:rPr lang="ru-RU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деструкторе удаляем </a:t>
            </a:r>
            <a:r>
              <a:rPr lang="ru-RU" dirty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буфер.</a:t>
            </a:r>
            <a:endParaRPr lang="en-US" dirty="0">
              <a:solidFill>
                <a:srgbClr val="339933"/>
              </a:solidFill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CStack</a:t>
            </a:r>
            <a:r>
              <a:rPr lang="en-US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::~</a:t>
            </a:r>
            <a:r>
              <a:rPr lang="en-US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CStack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()</a:t>
            </a:r>
            <a:endParaRPr lang="ru-RU" dirty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delete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[] buffer;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 smtClean="0">
              <a:solidFill>
                <a:srgbClr val="339933"/>
              </a:solidFill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ru-RU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Добавление элемента.</a:t>
            </a:r>
            <a:endParaRPr lang="en-US" dirty="0">
              <a:solidFill>
                <a:srgbClr val="339933"/>
              </a:solidFill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ru-RU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CStack</a:t>
            </a:r>
            <a:r>
              <a:rPr lang="en-US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::Push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a 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  assert(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realSize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&lt;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bufferSize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  buffer[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realSize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++] = a;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nsolas" pitchFamily="49" charset="0"/>
                <a:cs typeface="Consolas" pitchFamily="49" charset="0"/>
              </a:rPr>
              <a:t>}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ru-RU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Извлечение </a:t>
            </a:r>
            <a:r>
              <a:rPr lang="ru-RU" dirty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элемента.</a:t>
            </a:r>
            <a:endParaRPr lang="en-US" dirty="0">
              <a:solidFill>
                <a:srgbClr val="339933"/>
              </a:solidFill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ru-RU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CStack</a:t>
            </a:r>
            <a:r>
              <a:rPr lang="en-US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::Pop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()</a:t>
            </a:r>
            <a:endParaRPr lang="en-US" dirty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assert(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realSize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dirty="0" smtClean="0">
                <a:latin typeface="Consolas" pitchFamily="49" charset="0"/>
                <a:cs typeface="Consolas" pitchFamily="49" charset="0"/>
              </a:rPr>
              <a:t>!=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0</a:t>
            </a:r>
            <a:r>
              <a:rPr lang="ru-RU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);</a:t>
            </a:r>
            <a:endParaRPr lang="en-US" dirty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buffer[--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realSize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];</a:t>
            </a:r>
            <a:endParaRPr lang="en-US" dirty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}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4770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АТД «Очередь»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u="sng" dirty="0" smtClean="0"/>
              <a:t>Определение.</a:t>
            </a:r>
            <a:r>
              <a:rPr lang="ru-RU" sz="2000" dirty="0" smtClean="0"/>
              <a:t> Очередь </a:t>
            </a:r>
            <a:r>
              <a:rPr lang="ru-RU" sz="2000" b="0" dirty="0" smtClean="0"/>
              <a:t>– абстрактный тип данных (или структура данных), представляющий из себя список элементов, организованный по принципу</a:t>
            </a:r>
            <a:r>
              <a:rPr lang="en-US" sz="2000" b="0" dirty="0" smtClean="0"/>
              <a:t/>
            </a:r>
            <a:br>
              <a:rPr lang="en-US" sz="2000" b="0" dirty="0" smtClean="0"/>
            </a:br>
            <a:r>
              <a:rPr lang="en-US" sz="2000" b="0" dirty="0"/>
              <a:t>F</a:t>
            </a:r>
            <a:r>
              <a:rPr lang="en-US" sz="2000" b="0" dirty="0" smtClean="0"/>
              <a:t>IFO</a:t>
            </a:r>
            <a:r>
              <a:rPr lang="ru-RU" sz="2000" b="0" dirty="0" smtClean="0"/>
              <a:t> = </a:t>
            </a:r>
            <a:r>
              <a:rPr lang="en-US" sz="2000" b="0" dirty="0" smtClean="0"/>
              <a:t>First In First Out</a:t>
            </a:r>
            <a:r>
              <a:rPr lang="ru-RU" sz="2000" b="0" dirty="0" smtClean="0"/>
              <a:t>, «первым пришел, первым вышел»</a:t>
            </a:r>
            <a:r>
              <a:rPr lang="en-US" sz="2000" b="0" dirty="0" smtClean="0"/>
              <a:t>.</a:t>
            </a:r>
            <a:endParaRPr lang="ru-RU" sz="2000" b="0" dirty="0" smtClean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 smtClean="0"/>
              <a:t>Операции: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b="0" dirty="0" smtClean="0"/>
              <a:t>Вставка (</a:t>
            </a:r>
            <a:r>
              <a:rPr lang="en-US" sz="2000" b="0" dirty="0" err="1" smtClean="0"/>
              <a:t>Enqueue</a:t>
            </a:r>
            <a:r>
              <a:rPr lang="ru-RU" sz="2000" b="0" dirty="0" smtClean="0"/>
              <a:t>)</a:t>
            </a:r>
            <a:endParaRPr lang="en-US" sz="2000" b="0" dirty="0" smtClean="0"/>
          </a:p>
          <a:p>
            <a:pPr marL="457200" indent="-4572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b="0" dirty="0" smtClean="0"/>
              <a:t>Извлечение (</a:t>
            </a:r>
            <a:r>
              <a:rPr lang="en-US" sz="2000" b="0" dirty="0" err="1" smtClean="0"/>
              <a:t>Dequeue</a:t>
            </a:r>
            <a:r>
              <a:rPr lang="ru-RU" sz="2000" b="0" dirty="0" smtClean="0"/>
              <a:t>) –</a:t>
            </a:r>
            <a:r>
              <a:rPr lang="en-US" sz="2000" b="0" dirty="0" smtClean="0"/>
              <a:t> </a:t>
            </a:r>
            <a:r>
              <a:rPr lang="ru-RU" sz="2000" b="0" dirty="0" smtClean="0"/>
              <a:t>извлечение элемента,</a:t>
            </a:r>
            <a:r>
              <a:rPr lang="en-US" sz="2000" b="0" dirty="0" smtClean="0"/>
              <a:t> </a:t>
            </a:r>
            <a:r>
              <a:rPr lang="ru-RU" sz="2000" b="0" dirty="0" smtClean="0"/>
              <a:t>добавленного первым.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33</a:t>
            </a:fld>
            <a:endParaRPr lang="ru-RU"/>
          </a:p>
        </p:txBody>
      </p:sp>
      <p:pic>
        <p:nvPicPr>
          <p:cNvPr id="2050" name="Picture 2" descr="http://club.foto.ru/classics/images/photos/pr/135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8"/>
          <a:stretch/>
        </p:blipFill>
        <p:spPr bwMode="auto">
          <a:xfrm>
            <a:off x="5032375" y="3619500"/>
            <a:ext cx="3168650" cy="2806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studmed.ru/docs/static/3/7/d/3/3/37d3363d24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487509"/>
            <a:ext cx="4267200" cy="107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945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</a:t>
            </a:r>
            <a:r>
              <a:rPr lang="ru-RU" dirty="0" smtClean="0"/>
              <a:t>Д «Очередь»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0" dirty="0" smtClean="0"/>
              <a:t>Очередь также как и стек можно реализовать с помощью массива или с помощью списка.</a:t>
            </a:r>
          </a:p>
          <a:p>
            <a:pPr marL="0" indent="0">
              <a:buNone/>
            </a:pPr>
            <a:r>
              <a:rPr lang="ru-RU" sz="2400" dirty="0" smtClean="0"/>
              <a:t>Реализация с помощью массива.</a:t>
            </a:r>
          </a:p>
          <a:p>
            <a:pPr marL="0" indent="0">
              <a:buNone/>
            </a:pPr>
            <a:r>
              <a:rPr lang="ru-RU" sz="2400" b="0" dirty="0" smtClean="0"/>
              <a:t>Храним указатель на массив</a:t>
            </a:r>
            <a:r>
              <a:rPr lang="ru-RU" sz="2400" b="0" dirty="0"/>
              <a:t>,</a:t>
            </a:r>
            <a:r>
              <a:rPr lang="en-US" sz="2400" b="0" dirty="0"/>
              <a:t/>
            </a:r>
            <a:br>
              <a:rPr lang="en-US" sz="2400" b="0" dirty="0"/>
            </a:br>
            <a:r>
              <a:rPr lang="ru-RU" sz="2400" b="0" dirty="0" smtClean="0"/>
              <a:t>текущее начало и конец очереди.</a:t>
            </a:r>
            <a:br>
              <a:rPr lang="ru-RU" sz="2400" b="0" dirty="0" smtClean="0"/>
            </a:br>
            <a:r>
              <a:rPr lang="ru-RU" sz="2400" b="0" dirty="0" smtClean="0"/>
              <a:t>Считаем массив зацикленным,</a:t>
            </a:r>
            <a:br>
              <a:rPr lang="ru-RU" sz="2400" b="0" dirty="0" smtClean="0"/>
            </a:br>
            <a:r>
              <a:rPr lang="ru-RU" sz="2400" b="0" dirty="0" smtClean="0"/>
              <a:t>так не потребуется передвигать</a:t>
            </a:r>
            <a:br>
              <a:rPr lang="ru-RU" sz="2400" b="0" dirty="0" smtClean="0"/>
            </a:br>
            <a:r>
              <a:rPr lang="ru-RU" sz="2400" b="0" dirty="0" smtClean="0"/>
              <a:t>элементы .</a:t>
            </a:r>
          </a:p>
          <a:p>
            <a:pPr marL="0" indent="0">
              <a:buNone/>
            </a:pPr>
            <a:r>
              <a:rPr lang="ru-RU" sz="2400" b="0" dirty="0" smtClean="0"/>
              <a:t>Можно использовать</a:t>
            </a:r>
            <a:br>
              <a:rPr lang="ru-RU" sz="2400" b="0" dirty="0" smtClean="0"/>
            </a:br>
            <a:r>
              <a:rPr lang="ru-RU" sz="2400" b="0" dirty="0" smtClean="0"/>
              <a:t>динамически растущий буфер.</a:t>
            </a:r>
            <a:endParaRPr lang="ru-RU" sz="2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34</a:t>
            </a:fld>
            <a:endParaRPr lang="ru-R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726" y="2352677"/>
            <a:ext cx="4011799" cy="389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2369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</a:t>
            </a:r>
            <a:r>
              <a:rPr lang="ru-RU" dirty="0" smtClean="0"/>
              <a:t>Д «Очередь»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35</a:t>
            </a:fld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68275" y="1590675"/>
            <a:ext cx="8820000" cy="4799013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ru-RU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Очередь целых чисел, реализованная с помощью массива.</a:t>
            </a:r>
            <a:endParaRPr lang="en-US" dirty="0">
              <a:solidFill>
                <a:srgbClr val="339933"/>
              </a:solidFill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class</a:t>
            </a:r>
            <a:r>
              <a:rPr lang="ru-RU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CQueue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CQueue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ru-RU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size 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en-US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CQueue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() {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delete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[] buffer;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ru-RU" dirty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Добавление и извлечение элемента из </a:t>
            </a:r>
            <a:r>
              <a:rPr lang="ru-RU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очереди.</a:t>
            </a:r>
            <a:endParaRPr lang="en-US" dirty="0">
              <a:solidFill>
                <a:srgbClr val="339933"/>
              </a:solidFill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Enqueue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a 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Dequeue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();</a:t>
            </a:r>
            <a:endParaRPr lang="ru-RU" dirty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ru-RU" dirty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// Проверка на пустоту.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bool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IsEmpty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() </a:t>
            </a:r>
            <a:r>
              <a:rPr lang="en-US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const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{ 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head == tail;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private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* buffer;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bufferSize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head; </a:t>
            </a:r>
            <a:r>
              <a:rPr lang="en-US" dirty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ru-RU" dirty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Указывает на первый элемент очереди.</a:t>
            </a:r>
            <a:endParaRPr lang="en-US" dirty="0">
              <a:solidFill>
                <a:srgbClr val="339933"/>
              </a:solidFill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    int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tail;</a:t>
            </a:r>
            <a:r>
              <a:rPr lang="ru-RU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dirty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// Указывает на следующий после последнего</a:t>
            </a:r>
            <a:r>
              <a:rPr lang="ru-RU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.</a:t>
            </a:r>
            <a:endParaRPr lang="en-US" dirty="0">
              <a:solidFill>
                <a:srgbClr val="339933"/>
              </a:solidFill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};</a:t>
            </a:r>
            <a:endParaRPr lang="en-US" dirty="0">
              <a:latin typeface="Consolas" pitchFamily="49" charset="0"/>
              <a:cs typeface="Consolas" pitchFamily="49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49027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</a:t>
            </a:r>
            <a:r>
              <a:rPr lang="ru-RU" dirty="0" smtClean="0"/>
              <a:t>Д «Очередь»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36</a:t>
            </a:fld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CQueue</a:t>
            </a:r>
            <a:r>
              <a:rPr lang="en-US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en-US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CQueue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size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) 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bufferSize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size ),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  head( 0 ),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  tail( 0 )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  buffer =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[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bufferSize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]; </a:t>
            </a:r>
            <a:r>
              <a:rPr lang="en-US" dirty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ru-RU" dirty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С</a:t>
            </a:r>
            <a:r>
              <a:rPr lang="ru-RU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оздаем </a:t>
            </a:r>
            <a:r>
              <a:rPr lang="ru-RU" dirty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буфер</a:t>
            </a:r>
            <a:r>
              <a:rPr lang="ru-RU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.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}</a:t>
            </a:r>
            <a:endParaRPr lang="en-US" dirty="0" smtClean="0">
              <a:solidFill>
                <a:srgbClr val="339933"/>
              </a:solidFill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 smtClean="0">
              <a:solidFill>
                <a:srgbClr val="339933"/>
              </a:solidFill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ru-RU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Добавление элемента.</a:t>
            </a:r>
            <a:endParaRPr lang="en-US" dirty="0">
              <a:solidFill>
                <a:srgbClr val="339933"/>
              </a:solidFill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ru-RU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CQueue</a:t>
            </a:r>
            <a:r>
              <a:rPr lang="en-US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en-US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Enqueue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a 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  assert(</a:t>
            </a:r>
            <a:r>
              <a:rPr lang="ru-RU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( tail + 1 ) %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bufferSize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!= head 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    buffer[tail]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= a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    tail = ( tail + 1 ) %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bufferSize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;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ru-RU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Извлечение </a:t>
            </a:r>
            <a:r>
              <a:rPr lang="ru-RU" dirty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элемента.</a:t>
            </a:r>
            <a:endParaRPr lang="en-US" dirty="0">
              <a:solidFill>
                <a:srgbClr val="339933"/>
              </a:solidFill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ru-RU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CQueue</a:t>
            </a:r>
            <a:r>
              <a:rPr lang="en-US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en-US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Dequeue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()</a:t>
            </a:r>
            <a:endParaRPr lang="en-US" dirty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assert( head != tail 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result = buffer[head];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  head</a:t>
            </a:r>
            <a:r>
              <a:rPr lang="ru-RU" dirty="0" smtClean="0">
                <a:latin typeface="Consolas" pitchFamily="49" charset="0"/>
                <a:cs typeface="Consolas" pitchFamily="49" charset="0"/>
              </a:rPr>
              <a:t> =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( head + 1 ) %</a:t>
            </a:r>
            <a:r>
              <a:rPr lang="ru-RU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bufferSize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;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result;</a:t>
            </a:r>
            <a:endParaRPr lang="en-US" dirty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}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4845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АТД «</a:t>
            </a:r>
            <a:r>
              <a:rPr lang="ru-RU" dirty="0" err="1" smtClean="0"/>
              <a:t>Дэк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u="sng" dirty="0" smtClean="0"/>
              <a:t>Определение.</a:t>
            </a:r>
            <a:r>
              <a:rPr lang="ru-RU" sz="2200" dirty="0" smtClean="0"/>
              <a:t> </a:t>
            </a:r>
            <a:r>
              <a:rPr lang="ru-RU" sz="2200"/>
              <a:t>Двусвязная </a:t>
            </a:r>
            <a:r>
              <a:rPr lang="ru-RU" sz="2200" smtClean="0"/>
              <a:t>очередь</a:t>
            </a:r>
            <a:r>
              <a:rPr lang="ru-RU" sz="2200" b="0" smtClean="0"/>
              <a:t> </a:t>
            </a:r>
            <a:r>
              <a:rPr lang="ru-RU" sz="2200" b="0" dirty="0" smtClean="0"/>
              <a:t>– абстрактный тип данных (структура данных), </a:t>
            </a:r>
            <a:r>
              <a:rPr lang="ru-RU" sz="2200" b="0" dirty="0"/>
              <a:t>в которой элементы можно добавлять и удалять как в начало, так и в конец, то есть </a:t>
            </a:r>
            <a:r>
              <a:rPr lang="ru-RU" sz="2200" b="0" dirty="0" smtClean="0"/>
              <a:t>принципами обслуживания </a:t>
            </a:r>
            <a:r>
              <a:rPr lang="ru-RU" sz="2200" b="0" dirty="0"/>
              <a:t>являются одновременно FIFO и LIFO</a:t>
            </a:r>
            <a:r>
              <a:rPr lang="ru-RU" sz="2200" b="0" dirty="0" smtClean="0"/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dirty="0" smtClean="0"/>
              <a:t>Операции</a:t>
            </a:r>
            <a:r>
              <a:rPr lang="ru-RU" sz="2200" dirty="0"/>
              <a:t>: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200" b="0" dirty="0" smtClean="0"/>
              <a:t>Вставка в конец (</a:t>
            </a:r>
            <a:r>
              <a:rPr lang="en-US" sz="2200" b="0" dirty="0" err="1" smtClean="0"/>
              <a:t>PushBack</a:t>
            </a:r>
            <a:r>
              <a:rPr lang="ru-RU" sz="2200" b="0" dirty="0" smtClean="0"/>
              <a:t>)</a:t>
            </a:r>
            <a:r>
              <a:rPr lang="en-US" sz="2200" b="0" dirty="0"/>
              <a:t>,</a:t>
            </a:r>
            <a:endParaRPr lang="en-US" sz="2200" b="0" dirty="0" smtClean="0"/>
          </a:p>
          <a:p>
            <a:pPr marL="457200" indent="-4572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200" b="0" dirty="0" smtClean="0"/>
              <a:t>Вставка в начало (</a:t>
            </a:r>
            <a:r>
              <a:rPr lang="en-US" sz="2200" b="0" dirty="0" err="1" smtClean="0"/>
              <a:t>PushFront</a:t>
            </a:r>
            <a:r>
              <a:rPr lang="en-US" sz="2200" b="0" dirty="0" smtClean="0"/>
              <a:t>),</a:t>
            </a:r>
            <a:endParaRPr lang="en-US" sz="2200" b="0" dirty="0"/>
          </a:p>
          <a:p>
            <a:pPr marL="457200" indent="-4572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200" b="0" dirty="0"/>
              <a:t>Извлечение </a:t>
            </a:r>
            <a:r>
              <a:rPr lang="ru-RU" sz="2200" b="0" dirty="0" smtClean="0"/>
              <a:t>из конца (</a:t>
            </a:r>
            <a:r>
              <a:rPr lang="en-US" sz="2200" b="0" dirty="0" err="1" smtClean="0"/>
              <a:t>PopBack</a:t>
            </a:r>
            <a:r>
              <a:rPr lang="ru-RU" sz="2200" b="0" dirty="0" smtClean="0"/>
              <a:t>),</a:t>
            </a:r>
            <a:endParaRPr lang="en-US" sz="2200" b="0" dirty="0" smtClean="0"/>
          </a:p>
          <a:p>
            <a:pPr marL="457200" indent="-4572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200" b="0" dirty="0"/>
              <a:t>Извлечение из </a:t>
            </a:r>
            <a:r>
              <a:rPr lang="ru-RU" sz="2200" b="0" dirty="0" smtClean="0"/>
              <a:t>начала </a:t>
            </a:r>
            <a:r>
              <a:rPr lang="ru-RU" sz="2200" b="0" dirty="0"/>
              <a:t>(</a:t>
            </a:r>
            <a:r>
              <a:rPr lang="en-US" sz="2200" b="0" dirty="0" err="1" smtClean="0"/>
              <a:t>PopFront</a:t>
            </a:r>
            <a:r>
              <a:rPr lang="ru-RU" sz="2200" b="0" dirty="0" smtClean="0"/>
              <a:t>).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0" dirty="0" smtClean="0"/>
              <a:t>Дек, также </a:t>
            </a:r>
            <a:r>
              <a:rPr lang="ru-RU" sz="2000" b="0" dirty="0"/>
              <a:t>как </a:t>
            </a:r>
            <a:r>
              <a:rPr lang="ru-RU" sz="2000" b="0" dirty="0" smtClean="0"/>
              <a:t>стек или очередь, можно </a:t>
            </a:r>
            <a:r>
              <a:rPr lang="ru-RU" sz="2000" b="0" dirty="0"/>
              <a:t>реализовать с помощью массива или с помощью списка</a:t>
            </a:r>
            <a:r>
              <a:rPr lang="ru-RU" sz="2000" b="0" dirty="0" smtClean="0"/>
              <a:t>.</a:t>
            </a:r>
            <a:endParaRPr lang="ru-RU" sz="20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37</a:t>
            </a:fld>
            <a:endParaRPr lang="ru-RU"/>
          </a:p>
        </p:txBody>
      </p:sp>
      <p:pic>
        <p:nvPicPr>
          <p:cNvPr id="6146" name="Picture 2" descr="File:Deque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850" y="5329238"/>
            <a:ext cx="3409950" cy="9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9788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СД «Двоичная куча»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200" u="sng" dirty="0" smtClean="0"/>
                  <a:t>Определение.</a:t>
                </a:r>
                <a:r>
                  <a:rPr lang="ru-RU" sz="2200" dirty="0" smtClean="0"/>
                  <a:t> Двоичная куча</a:t>
                </a:r>
                <a:r>
                  <a:rPr lang="ru-RU" sz="2200" b="0" dirty="0"/>
                  <a:t>, </a:t>
                </a:r>
                <a:r>
                  <a:rPr lang="ru-RU" sz="2200" dirty="0" smtClean="0"/>
                  <a:t>пирамида</a:t>
                </a:r>
                <a:r>
                  <a:rPr lang="ru-RU" sz="2200" b="0" dirty="0" smtClean="0"/>
                  <a:t>, </a:t>
                </a:r>
                <a:r>
                  <a:rPr lang="ru-RU" sz="2200" b="0" dirty="0"/>
                  <a:t>или </a:t>
                </a:r>
                <a:r>
                  <a:rPr lang="ru-RU" sz="2200" dirty="0" smtClean="0"/>
                  <a:t>сортирующее дерево</a:t>
                </a:r>
                <a:r>
                  <a:rPr lang="ru-RU" sz="2200" b="0" dirty="0"/>
                  <a:t> — такое </a:t>
                </a:r>
                <a:r>
                  <a:rPr lang="ru-RU" sz="2200" b="0" dirty="0" smtClean="0"/>
                  <a:t>почти полное двоичное </a:t>
                </a:r>
                <a:r>
                  <a:rPr lang="ru-RU" sz="2200" b="0" dirty="0"/>
                  <a:t>дерево, для которого выполнены три условия:</a:t>
                </a:r>
              </a:p>
              <a:p>
                <a:pPr marL="457200" indent="-457200">
                  <a:buFont typeface="+mj-lt"/>
                  <a:buAutoNum type="arabicParenR"/>
                </a:pPr>
                <a:r>
                  <a:rPr lang="ru-RU" sz="2200" b="0" dirty="0"/>
                  <a:t>Значение в любой вершине не меньше, чем значения её потомков.</a:t>
                </a:r>
              </a:p>
              <a:p>
                <a:pPr marL="457200" indent="-457200">
                  <a:buFont typeface="+mj-lt"/>
                  <a:buAutoNum type="arabicParenR"/>
                </a:pPr>
                <a:r>
                  <a:rPr lang="ru-RU" sz="2200" b="0" dirty="0"/>
                  <a:t>Глубина листьев (расстояние до корня) отличается не более чем на </a:t>
                </a:r>
                <a:r>
                  <a:rPr lang="ru-RU" sz="2200" b="0" dirty="0" smtClean="0"/>
                  <a:t>один </a:t>
                </a:r>
                <a:r>
                  <a:rPr lang="ru-RU" sz="2200" b="0" dirty="0"/>
                  <a:t>слой.</a:t>
                </a:r>
              </a:p>
              <a:p>
                <a:pPr marL="457200" indent="-457200">
                  <a:buFont typeface="+mj-lt"/>
                  <a:buAutoNum type="arabicParenR"/>
                </a:pPr>
                <a:r>
                  <a:rPr lang="ru-RU" sz="2200" b="0" dirty="0"/>
                  <a:t>Последний слой заполняется слева направо</a:t>
                </a:r>
                <a:r>
                  <a:rPr lang="ru-RU" sz="2200" b="0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sz="2000" b="0" dirty="0"/>
                  <a:t>Глубина кучи =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000" b="0" i="1">
                            <a:latin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b="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>
                                <a:latin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ru-RU" sz="2000" b="0" dirty="0"/>
                  <a:t>, где </a:t>
                </a:r>
                <a:r>
                  <a:rPr lang="en-US" sz="2000" b="0" dirty="0"/>
                  <a:t>n – </a:t>
                </a:r>
                <a:r>
                  <a:rPr lang="ru-RU" sz="2000" b="0" dirty="0"/>
                  <a:t>количество</a:t>
                </a:r>
                <a:br>
                  <a:rPr lang="ru-RU" sz="2000" b="0" dirty="0"/>
                </a:br>
                <a:r>
                  <a:rPr lang="ru-RU" sz="2000" b="0" dirty="0"/>
                  <a:t>элементов</a:t>
                </a:r>
                <a:r>
                  <a:rPr lang="ru-RU" sz="2000" b="0" dirty="0" smtClean="0"/>
                  <a:t>.</a:t>
                </a:r>
                <a:endParaRPr lang="ru-RU" sz="2000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99" t="-7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38</a:t>
            </a:fld>
            <a:endParaRPr lang="ru-RU"/>
          </a:p>
        </p:txBody>
      </p:sp>
      <p:pic>
        <p:nvPicPr>
          <p:cNvPr id="3074" name="Picture 2" descr="File:Сортирующее дерево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050" y="3817937"/>
            <a:ext cx="3238500" cy="252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5146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СД «Двоичная куча»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0" dirty="0" smtClean="0"/>
              <a:t>Удобная структура данных для двоичной кучи</a:t>
            </a:r>
            <a:r>
              <a:rPr lang="ru-RU" sz="2400" b="0" dirty="0"/>
              <a:t>  </a:t>
            </a:r>
            <a:r>
              <a:rPr lang="ru-RU" sz="2400" b="0" dirty="0" smtClean="0"/>
              <a:t>–</a:t>
            </a:r>
            <a:r>
              <a:rPr lang="ru-RU" sz="2400" b="0" dirty="0"/>
              <a:t> массив </a:t>
            </a:r>
            <a:r>
              <a:rPr lang="ru-RU" sz="2400" b="0" i="1" dirty="0" smtClean="0"/>
              <a:t>A</a:t>
            </a:r>
            <a:r>
              <a:rPr lang="en-US" sz="2400" b="0" dirty="0" smtClean="0"/>
              <a:t>. </a:t>
            </a:r>
            <a:r>
              <a:rPr lang="ru-RU" sz="2400" b="0" dirty="0" smtClean="0"/>
              <a:t>В массиве последовательно хранятся все элементы кучи «по слоям».</a:t>
            </a:r>
          </a:p>
          <a:p>
            <a:pPr marL="0" indent="0">
              <a:buNone/>
            </a:pPr>
            <a:r>
              <a:rPr lang="ru-RU" sz="2400" b="0" dirty="0" smtClean="0"/>
              <a:t>Корень – первый элемент массива, второй и третий элемент – дочерние элементы и так далее.</a:t>
            </a:r>
          </a:p>
          <a:p>
            <a:pPr marL="0" indent="0">
              <a:buNone/>
            </a:pPr>
            <a:endParaRPr lang="ru-RU" sz="2200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39</a:t>
            </a:fld>
            <a:endParaRPr lang="ru-RU"/>
          </a:p>
        </p:txBody>
      </p:sp>
      <p:pic>
        <p:nvPicPr>
          <p:cNvPr id="3074" name="Picture 2" descr="File:Сортирующее дерево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050" y="3817937"/>
            <a:ext cx="3238500" cy="252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upload.wikimedia.org/wikipedia/commons/thumb/c/ce/%D0%A1%D0%BE%D1%80%D1%82%D0%B8%D1%80%D1%83%D1%8E%D1%89%D0%B5%D0%B5_%D0%B4%D0%B5%D1%80%D0%B5%D0%B2%D0%BE_%D1%80%D0%B0%D0%B7%D0%B2%D0%B5%D1%80%D0%BD%D1%83%D1%82%D0%BE%D0%B5_%D0%B2_%D0%BC%D0%B0%D1%81%D1%81%D0%B8%D0%B2.svg/400px-%D0%A1%D0%BE%D1%80%D1%82%D0%B8%D1%80%D1%83%D1%8E%D1%89%D0%B5%D0%B5_%D0%B4%D0%B5%D1%80%D0%B5%D0%B2%D0%BE_%D1%80%D0%B0%D0%B7%D0%B2%D0%B5%D1%80%D0%BD%D1%83%D1%82%D0%BE%D0%B5_%D0%B2_%D0%BC%D0%B0%D1%81%D1%81%D0%B8%D0%B2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3964778"/>
            <a:ext cx="5068458" cy="69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805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Абстрактные типы данных и структуры данных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u="sng" dirty="0" smtClean="0"/>
              <a:t>Напоминание.</a:t>
            </a:r>
            <a:r>
              <a:rPr lang="ru-RU" dirty="0" smtClean="0"/>
              <a:t> </a:t>
            </a:r>
            <a:r>
              <a:rPr lang="ru-RU" dirty="0"/>
              <a:t>Структура данных</a:t>
            </a:r>
            <a:r>
              <a:rPr lang="ru-RU" b="0" dirty="0"/>
              <a:t> – программная единица, позволяющая хранить и обрабатывать множество однотипных и/или логически связанных данных.</a:t>
            </a:r>
            <a:br>
              <a:rPr lang="ru-RU" b="0" dirty="0"/>
            </a:br>
            <a:endParaRPr lang="ru-RU" b="0" dirty="0" smtClean="0"/>
          </a:p>
          <a:p>
            <a:pPr marL="0" indent="0">
              <a:buNone/>
            </a:pPr>
            <a:r>
              <a:rPr lang="ru-RU" b="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Абстрактный </a:t>
            </a:r>
            <a:r>
              <a:rPr lang="ru-RU" b="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тип данных</a:t>
            </a:r>
            <a:r>
              <a:rPr lang="ru-RU" b="0" dirty="0"/>
              <a:t> определяет набор функций, независимых от конкретной реализации типа, для оперирования его значениями. Конкретные реализации АТД </a:t>
            </a:r>
            <a:r>
              <a:rPr lang="ru-RU" b="0" dirty="0" smtClean="0"/>
              <a:t>будем также называть</a:t>
            </a:r>
            <a:r>
              <a:rPr lang="ru-RU" b="0" dirty="0"/>
              <a:t> </a:t>
            </a:r>
            <a:r>
              <a:rPr lang="ru-RU" b="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структурами данных</a:t>
            </a:r>
            <a:r>
              <a:rPr lang="ru-RU" b="0" dirty="0"/>
              <a:t>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96992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СД «Двоичная куча»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b="0" dirty="0" smtClean="0"/>
              <a:t>Такой способ хранения элементов в массиве позволяет быстро получать дочерние и родительские элементы.</a:t>
            </a:r>
          </a:p>
          <a:p>
            <a:pPr marL="514350" indent="-514350">
              <a:buFont typeface="+mj-lt"/>
              <a:buAutoNum type="arabicParenR"/>
            </a:pPr>
            <a:r>
              <a:rPr lang="ru-RU" b="0" dirty="0" smtClean="0"/>
              <a:t>Если индексация элементов массива начинается с 1.</a:t>
            </a:r>
          </a:p>
          <a:p>
            <a:pPr lvl="1"/>
            <a:r>
              <a:rPr lang="ru-RU" b="0" i="1" dirty="0" smtClean="0"/>
              <a:t>A</a:t>
            </a:r>
            <a:r>
              <a:rPr lang="ru-RU" b="0" dirty="0" smtClean="0"/>
              <a:t>[1</a:t>
            </a:r>
            <a:r>
              <a:rPr lang="ru-RU" b="0" dirty="0"/>
              <a:t>] – элемент в корне</a:t>
            </a:r>
            <a:r>
              <a:rPr lang="ru-RU" b="0" dirty="0" smtClean="0"/>
              <a:t>,</a:t>
            </a:r>
          </a:p>
          <a:p>
            <a:pPr lvl="1"/>
            <a:r>
              <a:rPr lang="ru-RU" b="0" dirty="0" smtClean="0"/>
              <a:t>потомки </a:t>
            </a:r>
            <a:r>
              <a:rPr lang="ru-RU" b="0" dirty="0"/>
              <a:t>элемента </a:t>
            </a:r>
            <a:r>
              <a:rPr lang="ru-RU" b="0" i="1" dirty="0"/>
              <a:t>A</a:t>
            </a:r>
            <a:r>
              <a:rPr lang="ru-RU" b="0" dirty="0"/>
              <a:t>[</a:t>
            </a:r>
            <a:r>
              <a:rPr lang="ru-RU" b="0" i="1" dirty="0"/>
              <a:t>i</a:t>
            </a:r>
            <a:r>
              <a:rPr lang="ru-RU" b="0" dirty="0"/>
              <a:t>] </a:t>
            </a:r>
            <a:r>
              <a:rPr lang="ru-RU" b="0" dirty="0" smtClean="0"/>
              <a:t>– элементы </a:t>
            </a:r>
            <a:r>
              <a:rPr lang="ru-RU" b="0" i="1" dirty="0" smtClean="0"/>
              <a:t>A</a:t>
            </a:r>
            <a:r>
              <a:rPr lang="ru-RU" b="0" dirty="0" smtClean="0"/>
              <a:t>[2</a:t>
            </a:r>
            <a:r>
              <a:rPr lang="ru-RU" b="0" i="1" dirty="0" smtClean="0"/>
              <a:t>i</a:t>
            </a:r>
            <a:r>
              <a:rPr lang="ru-RU" b="0" dirty="0"/>
              <a:t>] и </a:t>
            </a:r>
            <a:r>
              <a:rPr lang="ru-RU" b="0" i="1" dirty="0" smtClean="0"/>
              <a:t>A</a:t>
            </a:r>
            <a:r>
              <a:rPr lang="ru-RU" b="0" dirty="0" smtClean="0"/>
              <a:t>[2</a:t>
            </a:r>
            <a:r>
              <a:rPr lang="ru-RU" b="0" i="1" dirty="0" smtClean="0"/>
              <a:t>i </a:t>
            </a:r>
            <a:r>
              <a:rPr lang="ru-RU" b="0" dirty="0" smtClean="0"/>
              <a:t>+ 1].</a:t>
            </a:r>
          </a:p>
          <a:p>
            <a:pPr lvl="1"/>
            <a:r>
              <a:rPr lang="ru-RU" b="0" dirty="0" smtClean="0"/>
              <a:t>предок элемента </a:t>
            </a:r>
            <a:r>
              <a:rPr lang="ru-RU" b="0" i="1" dirty="0"/>
              <a:t>A</a:t>
            </a:r>
            <a:r>
              <a:rPr lang="ru-RU" b="0" dirty="0"/>
              <a:t>[</a:t>
            </a:r>
            <a:r>
              <a:rPr lang="ru-RU" b="0" i="1" dirty="0"/>
              <a:t>i</a:t>
            </a:r>
            <a:r>
              <a:rPr lang="ru-RU" b="0" dirty="0" smtClean="0"/>
              <a:t>]</a:t>
            </a:r>
            <a:r>
              <a:rPr lang="en-US" b="0" dirty="0" smtClean="0"/>
              <a:t> – </a:t>
            </a:r>
            <a:r>
              <a:rPr lang="ru-RU" b="0" dirty="0" smtClean="0"/>
              <a:t>элемент </a:t>
            </a:r>
            <a:r>
              <a:rPr lang="ru-RU" b="0" i="1" dirty="0" smtClean="0"/>
              <a:t>A</a:t>
            </a:r>
            <a:r>
              <a:rPr lang="ru-RU" b="0" dirty="0" smtClean="0"/>
              <a:t>[</a:t>
            </a:r>
            <a:r>
              <a:rPr lang="ru-RU" b="0" i="1" dirty="0" smtClean="0"/>
              <a:t>i</a:t>
            </a:r>
            <a:r>
              <a:rPr lang="ru-RU" b="0" dirty="0" smtClean="0"/>
              <a:t>/2].</a:t>
            </a:r>
            <a:endParaRPr lang="ru-RU" b="0" i="1" dirty="0" smtClean="0"/>
          </a:p>
          <a:p>
            <a:pPr marL="514350" indent="-514350">
              <a:buFont typeface="+mj-lt"/>
              <a:buAutoNum type="arabicParenR"/>
            </a:pPr>
            <a:r>
              <a:rPr lang="ru-RU" b="0" dirty="0" smtClean="0"/>
              <a:t>Если индексация элементов массива начинается с 0.</a:t>
            </a:r>
          </a:p>
          <a:p>
            <a:pPr lvl="1"/>
            <a:r>
              <a:rPr lang="ru-RU" i="1" dirty="0" smtClean="0"/>
              <a:t>A</a:t>
            </a:r>
            <a:r>
              <a:rPr lang="ru-RU" dirty="0" smtClean="0"/>
              <a:t>[0]</a:t>
            </a:r>
            <a:r>
              <a:rPr lang="ru-RU" dirty="0"/>
              <a:t> – элемент в корне,</a:t>
            </a:r>
          </a:p>
          <a:p>
            <a:pPr lvl="1"/>
            <a:r>
              <a:rPr lang="ru-RU" dirty="0"/>
              <a:t>потомки элемента </a:t>
            </a:r>
            <a:r>
              <a:rPr lang="ru-RU" i="1" dirty="0"/>
              <a:t>A</a:t>
            </a:r>
            <a:r>
              <a:rPr lang="ru-RU" dirty="0"/>
              <a:t>[</a:t>
            </a:r>
            <a:r>
              <a:rPr lang="ru-RU" i="1" dirty="0"/>
              <a:t>i</a:t>
            </a:r>
            <a:r>
              <a:rPr lang="ru-RU" dirty="0"/>
              <a:t>] – элементы </a:t>
            </a:r>
            <a:r>
              <a:rPr lang="ru-RU" i="1" dirty="0" smtClean="0"/>
              <a:t>A</a:t>
            </a:r>
            <a:r>
              <a:rPr lang="ru-RU" dirty="0" smtClean="0"/>
              <a:t>[2</a:t>
            </a:r>
            <a:r>
              <a:rPr lang="ru-RU" i="1" dirty="0" smtClean="0"/>
              <a:t>i </a:t>
            </a:r>
            <a:r>
              <a:rPr lang="ru-RU" dirty="0" smtClean="0"/>
              <a:t>+ </a:t>
            </a:r>
            <a:r>
              <a:rPr lang="ru-RU" i="1" dirty="0" smtClean="0"/>
              <a:t>1</a:t>
            </a:r>
            <a:r>
              <a:rPr lang="ru-RU" dirty="0" smtClean="0"/>
              <a:t>] </a:t>
            </a:r>
            <a:r>
              <a:rPr lang="ru-RU" dirty="0"/>
              <a:t>и </a:t>
            </a:r>
            <a:r>
              <a:rPr lang="ru-RU" i="1" dirty="0" smtClean="0"/>
              <a:t>A</a:t>
            </a:r>
            <a:r>
              <a:rPr lang="ru-RU" dirty="0" smtClean="0"/>
              <a:t>[2</a:t>
            </a:r>
            <a:r>
              <a:rPr lang="ru-RU" i="1" dirty="0" smtClean="0"/>
              <a:t>i </a:t>
            </a:r>
            <a:r>
              <a:rPr lang="ru-RU" dirty="0" smtClean="0"/>
              <a:t>+ 2].</a:t>
            </a:r>
            <a:endParaRPr lang="ru-RU" dirty="0"/>
          </a:p>
          <a:p>
            <a:pPr lvl="1"/>
            <a:r>
              <a:rPr lang="ru-RU" dirty="0"/>
              <a:t>предок элемента </a:t>
            </a:r>
            <a:r>
              <a:rPr lang="ru-RU" i="1" dirty="0"/>
              <a:t>A</a:t>
            </a:r>
            <a:r>
              <a:rPr lang="ru-RU" dirty="0"/>
              <a:t>[</a:t>
            </a:r>
            <a:r>
              <a:rPr lang="ru-RU" i="1" dirty="0"/>
              <a:t>i</a:t>
            </a:r>
            <a:r>
              <a:rPr lang="ru-RU" dirty="0"/>
              <a:t>]</a:t>
            </a:r>
            <a:r>
              <a:rPr lang="en-US" dirty="0"/>
              <a:t> – </a:t>
            </a:r>
            <a:r>
              <a:rPr lang="ru-RU" dirty="0"/>
              <a:t>элемент </a:t>
            </a:r>
            <a:r>
              <a:rPr lang="ru-RU" i="1" dirty="0"/>
              <a:t>A</a:t>
            </a:r>
            <a:r>
              <a:rPr lang="ru-RU" dirty="0" smtClean="0"/>
              <a:t>[(</a:t>
            </a:r>
            <a:r>
              <a:rPr lang="ru-RU" i="1" dirty="0" smtClean="0"/>
              <a:t>i</a:t>
            </a:r>
            <a:r>
              <a:rPr lang="ru-RU" dirty="0" smtClean="0"/>
              <a:t> – 1)/2].</a:t>
            </a:r>
            <a:endParaRPr lang="ru-RU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97872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СД «Двоичная куча»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41</a:t>
            </a:fld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Если в куче изменяется один из элементов, то она может перестать удовлетворять свойству упорядоченности</a:t>
            </a:r>
            <a:r>
              <a:rPr lang="ru-RU" dirty="0" smtClean="0"/>
              <a:t>.</a:t>
            </a:r>
          </a:p>
          <a:p>
            <a:pPr marL="0" indent="0">
              <a:buNone/>
            </a:pPr>
            <a:r>
              <a:rPr lang="ru-RU" dirty="0" smtClean="0"/>
              <a:t>Для </a:t>
            </a:r>
            <a:r>
              <a:rPr lang="ru-RU" dirty="0"/>
              <a:t>восстановления этого свойства </a:t>
            </a:r>
            <a:r>
              <a:rPr lang="ru-RU" dirty="0" smtClean="0"/>
              <a:t>служат две процедуры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Sift Up </a:t>
            </a:r>
            <a:r>
              <a:rPr lang="ru-RU" dirty="0" smtClean="0"/>
              <a:t>и </a:t>
            </a:r>
            <a:r>
              <a:rPr lang="en-US" b="1" dirty="0" smtClean="0"/>
              <a:t>Sift Down</a:t>
            </a:r>
            <a:r>
              <a:rPr lang="ru-RU" dirty="0" smtClean="0"/>
              <a:t>.</a:t>
            </a:r>
            <a:endParaRPr lang="ru-RU" dirty="0"/>
          </a:p>
          <a:p>
            <a:pPr marL="0" indent="0">
              <a:buNone/>
            </a:pPr>
            <a:r>
              <a:rPr lang="en-US" b="1" dirty="0" smtClean="0"/>
              <a:t>Sift Down</a:t>
            </a:r>
            <a:r>
              <a:rPr lang="en-US" dirty="0" smtClean="0"/>
              <a:t> </a:t>
            </a:r>
            <a:r>
              <a:rPr lang="ru-RU" dirty="0" smtClean="0"/>
              <a:t>спускает элемент, который меньше дочерних.</a:t>
            </a:r>
          </a:p>
          <a:p>
            <a:pPr marL="0" indent="0">
              <a:buNone/>
            </a:pPr>
            <a:r>
              <a:rPr lang="en-US" b="1" dirty="0" smtClean="0"/>
              <a:t>Sift Up </a:t>
            </a:r>
            <a:r>
              <a:rPr lang="ru-RU" dirty="0" smtClean="0"/>
              <a:t>поднимает элемент, который больше родительского.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 smtClean="0"/>
              <a:t>Восстановление свойств кучи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80122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СД «Двоичная куча»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42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 smtClean="0"/>
                  <a:t>Sift Down </a:t>
                </a:r>
                <a:r>
                  <a:rPr lang="en-US" dirty="0" smtClean="0"/>
                  <a:t>(</a:t>
                </a:r>
                <a:r>
                  <a:rPr lang="ru-RU" dirty="0" smtClean="0"/>
                  <a:t>также используется название </a:t>
                </a:r>
                <a:r>
                  <a:rPr lang="en-US" dirty="0" err="1" smtClean="0"/>
                  <a:t>Heapify</a:t>
                </a:r>
                <a:r>
                  <a:rPr lang="en-US" dirty="0" smtClean="0"/>
                  <a:t>)</a:t>
                </a:r>
                <a:endParaRPr lang="ru-RU" dirty="0" smtClean="0"/>
              </a:p>
              <a:p>
                <a:pPr marL="0" indent="0">
                  <a:buNone/>
                </a:pPr>
                <a:r>
                  <a:rPr lang="ru-RU" dirty="0"/>
                  <a:t>Если </a:t>
                </a:r>
                <a:r>
                  <a:rPr lang="ru-RU" i="1" dirty="0"/>
                  <a:t>i</a:t>
                </a:r>
                <a:r>
                  <a:rPr lang="ru-RU" dirty="0"/>
                  <a:t>-й элемент больше, чем его сыновья, всё поддерево уже является кучей, и делать ничего не надо. В противном случае меняем местами </a:t>
                </a:r>
                <a:r>
                  <a:rPr lang="ru-RU" i="1" dirty="0"/>
                  <a:t>i</a:t>
                </a:r>
                <a:r>
                  <a:rPr lang="ru-RU" dirty="0"/>
                  <a:t>-й элемент с наибольшим из его сыновей, после чего выполняем </a:t>
                </a:r>
                <a:r>
                  <a:rPr lang="en-US" b="1" dirty="0" smtClean="0"/>
                  <a:t>Sift Down</a:t>
                </a:r>
                <a:r>
                  <a:rPr lang="ru-RU" dirty="0" smtClean="0"/>
                  <a:t> </a:t>
                </a:r>
                <a:r>
                  <a:rPr lang="ru-RU" dirty="0"/>
                  <a:t>для этого сына.</a:t>
                </a:r>
              </a:p>
              <a:p>
                <a:pPr marL="0" indent="0">
                  <a:buNone/>
                </a:pPr>
                <a:r>
                  <a:rPr lang="ru-RU" dirty="0" smtClean="0"/>
                  <a:t>Функция выполняется </a:t>
                </a:r>
                <a:r>
                  <a:rPr lang="ru-RU" dirty="0"/>
                  <a:t>за </a:t>
                </a:r>
                <a:r>
                  <a:rPr lang="ru-RU" dirty="0" smtClean="0"/>
                  <a:t>время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ru-RU" dirty="0" smtClean="0"/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 rotWithShape="1">
                <a:blip r:embed="rId2"/>
                <a:stretch>
                  <a:fillRect l="-1062" t="-1196" r="-10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 smtClean="0"/>
              <a:t>Восстановление свойств кучи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91084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СД «Двоичная куча»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43</a:t>
            </a:fld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ru-RU" sz="180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Проталкивание элемента вниз.</a:t>
            </a:r>
            <a:r>
              <a:rPr lang="en-US" sz="180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err="1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CArray</a:t>
            </a:r>
            <a:r>
              <a:rPr lang="en-US" sz="180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80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– целочисленный массив.</a:t>
            </a:r>
            <a:endParaRPr lang="en-US" sz="1800" dirty="0" smtClean="0">
              <a:solidFill>
                <a:srgbClr val="339933"/>
              </a:solidFill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SiftDown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CArray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&amp;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arr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ru-RU" sz="1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8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left = 2 *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ru-RU" sz="1800" dirty="0" smtClean="0">
                <a:latin typeface="Consolas" pitchFamily="49" charset="0"/>
                <a:cs typeface="Consolas" pitchFamily="49" charset="0"/>
              </a:rPr>
              <a:t> + 1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8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right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= 2 *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ru-RU" sz="1800" dirty="0" smtClean="0">
                <a:latin typeface="Consolas" pitchFamily="49" charset="0"/>
                <a:cs typeface="Consolas" pitchFamily="49" charset="0"/>
              </a:rPr>
              <a:t>2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   // </a:t>
            </a:r>
            <a:r>
              <a:rPr lang="ru-RU" sz="180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Ищем большего сына, если такой есть.</a:t>
            </a:r>
            <a:endParaRPr lang="en-US" sz="1800" dirty="0" smtClean="0">
              <a:solidFill>
                <a:srgbClr val="339933"/>
              </a:solidFill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8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largest =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left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&lt;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arr.Size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() &amp;&amp;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arr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[left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] &gt;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arr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[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] 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    largest = left;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right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&lt;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arr.Size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() &amp;&amp;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arr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[right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] &gt;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arr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[largest] 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     largest = right;</a:t>
            </a:r>
            <a:endParaRPr lang="ru-RU" sz="1800" dirty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180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sz="180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ru-RU" sz="180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Если больший сын есть, то проталкиваем корень в него.</a:t>
            </a:r>
            <a:endParaRPr lang="en-US" sz="1800" dirty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largest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!=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std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::swap(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arr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[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],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arr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[largest] 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18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SiftDown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ru-RU" sz="1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arr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, largest 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}</a:t>
            </a:r>
            <a:endParaRPr lang="ru-RU" sz="18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2757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СД «Двоичная куча»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Иллюстрация работы </a:t>
            </a:r>
            <a:r>
              <a:rPr lang="en-US" i="1" dirty="0" err="1" smtClean="0"/>
              <a:t>SiftDown</a:t>
            </a:r>
            <a:r>
              <a:rPr lang="ru-RU" i="1" dirty="0" smtClean="0"/>
              <a:t>(</a:t>
            </a:r>
            <a:r>
              <a:rPr lang="en-US" i="1" dirty="0" smtClean="0"/>
              <a:t> A, </a:t>
            </a:r>
            <a:r>
              <a:rPr lang="en-US" i="1" dirty="0" smtClean="0"/>
              <a:t>1 </a:t>
            </a:r>
            <a:r>
              <a:rPr lang="en-US" i="1" dirty="0" smtClean="0"/>
              <a:t>)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44</a:t>
            </a:fld>
            <a:endParaRPr 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654" y="2128931"/>
            <a:ext cx="6333645" cy="452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621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СД «Двоичная куча»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45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Создание кучи </a:t>
                </a:r>
                <a:r>
                  <a:rPr lang="ru-RU" dirty="0"/>
                  <a:t>из неупорядоченного массива входных данных.</a:t>
                </a:r>
              </a:p>
              <a:p>
                <a:pPr marL="0" indent="0">
                  <a:buNone/>
                </a:pPr>
                <a:r>
                  <a:rPr lang="ru-RU" dirty="0" smtClean="0"/>
                  <a:t>Заметим, что если </a:t>
                </a:r>
                <a:r>
                  <a:rPr lang="ru-RU" dirty="0"/>
                  <a:t>выполнить </a:t>
                </a:r>
                <a:r>
                  <a:rPr lang="en-US" b="1" dirty="0" smtClean="0"/>
                  <a:t>Sift Down</a:t>
                </a:r>
                <a:r>
                  <a:rPr lang="ru-RU" b="1" dirty="0" smtClean="0"/>
                  <a:t> </a:t>
                </a:r>
                <a:r>
                  <a:rPr lang="ru-RU" dirty="0"/>
                  <a:t>для всех элементов массива A, начиная с последнего и кончая первым, он станет кучей. </a:t>
                </a:r>
              </a:p>
              <a:p>
                <a:pPr marL="0" indent="0">
                  <a:buNone/>
                </a:pPr>
                <a:r>
                  <a:rPr lang="en-US" dirty="0" err="1" smtClean="0"/>
                  <a:t>SiftDown</a:t>
                </a:r>
                <a:r>
                  <a:rPr lang="ru-RU" dirty="0" smtClean="0"/>
                  <a:t>(A, i</a:t>
                </a:r>
                <a:r>
                  <a:rPr lang="ru-RU" dirty="0"/>
                  <a:t>) не делает ничего, если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𝑖</m:t>
                    </m:r>
                    <m:r>
                      <a:rPr lang="en-US" b="0" i="1" smtClean="0">
                        <a:latin typeface="Cambria Math"/>
                      </a:rPr>
                      <m:t>≥</m:t>
                    </m:r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/2</m:t>
                    </m:r>
                  </m:oMath>
                </a14:m>
                <a:r>
                  <a:rPr lang="en-US" dirty="0" smtClean="0"/>
                  <a:t>.</a:t>
                </a:r>
                <a:endParaRPr lang="ru-RU" dirty="0" smtClean="0"/>
              </a:p>
              <a:p>
                <a:pPr marL="0" indent="0">
                  <a:buNone/>
                </a:pPr>
                <a:r>
                  <a:rPr lang="ru-RU" dirty="0" smtClean="0"/>
                  <a:t>Таким образом, для построения кучи достаточно </a:t>
                </a:r>
                <a:r>
                  <a:rPr lang="ru-RU" dirty="0"/>
                  <a:t>вызвать </a:t>
                </a:r>
                <a:r>
                  <a:rPr lang="en-US" dirty="0" err="1" smtClean="0"/>
                  <a:t>SiftDown</a:t>
                </a:r>
                <a:r>
                  <a:rPr lang="ru-RU" dirty="0" smtClean="0"/>
                  <a:t> </a:t>
                </a:r>
                <a:r>
                  <a:rPr lang="ru-RU" dirty="0"/>
                  <a:t>для всех элементов массива A, начиная </a:t>
                </a:r>
                <a:r>
                  <a:rPr lang="ru-RU" dirty="0" smtClean="0"/>
                  <a:t>с</a:t>
                </a:r>
                <a:r>
                  <a:rPr lang="ru-RU" dirty="0"/>
                  <a:t> 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−1</m:t>
                        </m:r>
                      </m:e>
                    </m:d>
                  </m:oMath>
                </a14:m>
                <a:r>
                  <a:rPr lang="ru-RU" dirty="0" smtClean="0"/>
                  <a:t>-</a:t>
                </a:r>
                <a:r>
                  <a:rPr lang="ru-RU" dirty="0"/>
                  <a:t>го и кончая первым.</a:t>
                </a:r>
                <a:endParaRPr lang="ru-RU" dirty="0" smtClean="0"/>
              </a:p>
              <a:p>
                <a:pPr marL="0" indent="0">
                  <a:buNone/>
                </a:pPr>
                <a:r>
                  <a:rPr lang="ru-RU" dirty="0" smtClean="0"/>
                  <a:t>Функция </a:t>
                </a:r>
                <a:r>
                  <a:rPr lang="ru-RU" dirty="0"/>
                  <a:t>выполняется за </a:t>
                </a:r>
                <a:r>
                  <a:rPr lang="ru-RU" dirty="0" smtClean="0"/>
                  <a:t>время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</m:oMath>
                </a14:m>
                <a:r>
                  <a:rPr lang="ru-RU" dirty="0" smtClean="0"/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 rotWithShape="1">
                <a:blip r:embed="rId2"/>
                <a:stretch>
                  <a:fillRect l="-1062" t="-11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 smtClean="0"/>
              <a:t>Построение кучи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30152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СД «Двоичная куча»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46</a:t>
            </a:fld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ru-RU" sz="180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Построение кучи.</a:t>
            </a:r>
            <a:endParaRPr lang="en-US" sz="1800" dirty="0" smtClean="0">
              <a:solidFill>
                <a:srgbClr val="339933"/>
              </a:solidFill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BuildHeap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CArray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&amp;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arr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ru-RU" sz="1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sz="18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arr.Size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() / 2 – 1;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&gt;= 0; --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18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SiftDown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arr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}</a:t>
            </a:r>
            <a:endParaRPr lang="ru-RU" sz="18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6528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СД «Двоичная куча»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ru-RU" u="sng" dirty="0" smtClean="0"/>
                  <a:t>Утверждение.</a:t>
                </a:r>
                <a:r>
                  <a:rPr lang="ru-RU" dirty="0" smtClean="0"/>
                  <a:t> </a:t>
                </a:r>
                <a:r>
                  <a:rPr lang="ru-RU" b="0" dirty="0" smtClean="0"/>
                  <a:t>Время работы </a:t>
                </a:r>
                <a:r>
                  <a:rPr lang="en-US" b="0" dirty="0" err="1" smtClean="0"/>
                  <a:t>BuildHeap</a:t>
                </a:r>
                <a:r>
                  <a:rPr lang="ru-RU" b="0" dirty="0" smtClean="0"/>
                  <a:t> = </a:t>
                </a:r>
                <a:r>
                  <a:rPr lang="en-US" b="0" dirty="0" smtClean="0"/>
                  <a:t>O(n).</a:t>
                </a:r>
              </a:p>
              <a:p>
                <a:pPr marL="0" indent="0">
                  <a:buNone/>
                </a:pPr>
                <a:r>
                  <a:rPr lang="ru-RU" b="0" u="sng" dirty="0" smtClean="0"/>
                  <a:t>Доказательство.</a:t>
                </a:r>
                <a:r>
                  <a:rPr lang="ru-RU" b="0" dirty="0" smtClean="0"/>
                  <a:t> Время работы </a:t>
                </a:r>
                <a:r>
                  <a:rPr lang="en-US" b="0" dirty="0" err="1" smtClean="0"/>
                  <a:t>SiftDown</a:t>
                </a:r>
                <a:r>
                  <a:rPr lang="en-US" b="0" dirty="0" smtClean="0"/>
                  <a:t> </a:t>
                </a:r>
                <a:r>
                  <a:rPr lang="ru-RU" b="0" dirty="0" smtClean="0"/>
                  <a:t>для работы с узлом, который находится на высоте </a:t>
                </a:r>
                <a:r>
                  <a:rPr lang="en-US" b="0" dirty="0" smtClean="0"/>
                  <a:t>h</a:t>
                </a:r>
                <a:r>
                  <a:rPr lang="ru-RU" b="0" dirty="0" smtClean="0"/>
                  <a:t>, равно </a:t>
                </a:r>
                <a:r>
                  <a:rPr lang="en-US" b="0" dirty="0" smtClean="0"/>
                  <a:t>O(h).</a:t>
                </a:r>
              </a:p>
              <a:p>
                <a:pPr marL="0" indent="0">
                  <a:buNone/>
                </a:pPr>
                <a:r>
                  <a:rPr lang="ru-RU" b="0" dirty="0" smtClean="0"/>
                  <a:t>На любом уровне, находящемся на высоте </a:t>
                </a:r>
                <a:r>
                  <a:rPr lang="en-US" b="0" dirty="0" smtClean="0"/>
                  <a:t>h</a:t>
                </a:r>
                <a:r>
                  <a:rPr lang="ru-RU" b="0" dirty="0" smtClean="0"/>
                  <a:t>, содержится не более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ru-RU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ru-RU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h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+1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ru-RU" b="0" dirty="0" smtClean="0"/>
                  <a:t> узлов.</a:t>
                </a:r>
                <a:br>
                  <a:rPr lang="ru-RU" b="0" dirty="0" smtClean="0"/>
                </a:br>
                <a:r>
                  <a:rPr lang="ru-RU" b="0" dirty="0" smtClean="0"/>
                  <a:t>Общее время работы:</a:t>
                </a:r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func>
                            <m:func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</m:func>
                        </m:sup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𝑛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+1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𝑂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h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=0</m:t>
                              </m:r>
                            </m:sub>
                            <m:sup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func>
                            </m:sup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h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h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:r>
                  <a:rPr lang="ru-RU" b="0" dirty="0" smtClean="0"/>
                  <a:t>Воспользуемся формулой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ru-RU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/>
                          </a:rPr>
                          <m:t>h</m:t>
                        </m:r>
                        <m:r>
                          <a:rPr lang="en-US" b="0" i="1" smtClean="0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ru-RU" b="0" i="1" smtClean="0">
                            <a:latin typeface="Cambria Math"/>
                            <a:ea typeface="Cambria Math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ru-RU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h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h</m:t>
                                </m:r>
                              </m:sup>
                            </m:sSup>
                          </m:den>
                        </m:f>
                      </m:e>
                    </m:nary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f>
                          <m:fPr>
                            <m:type m:val="lin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1−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/>
                      </a:rPr>
                      <m:t>=2</m:t>
                    </m:r>
                  </m:oMath>
                </a14:m>
                <a:r>
                  <a:rPr lang="en-US" b="0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b="0" dirty="0" smtClean="0"/>
                  <a:t>Таким образом,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  <m:nary>
                          <m:naryPr>
                            <m:chr m:val="∑"/>
                            <m:ctrlPr>
                              <a:rPr lang="ru-RU" b="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>
                                <a:latin typeface="Cambria Math"/>
                              </a:rPr>
                              <m:t>h</m:t>
                            </m:r>
                            <m:r>
                              <a:rPr lang="en-US" b="0" i="1">
                                <a:latin typeface="Cambria Math"/>
                              </a:rPr>
                              <m:t>=0</m:t>
                            </m:r>
                          </m:sub>
                          <m:sup>
                            <m:r>
                              <a:rPr lang="ru-RU" b="0" i="1">
                                <a:latin typeface="Cambria Math"/>
                                <a:ea typeface="Cambria Math"/>
                              </a:rPr>
                              <m:t>∞</m:t>
                            </m:r>
                          </m:sup>
                          <m:e>
                            <m:f>
                              <m:fPr>
                                <m:ctrlPr>
                                  <a:rPr lang="ru-RU" b="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b="0" i="1">
                                    <a:latin typeface="Cambria Math"/>
                                  </a:rPr>
                                  <m:t>h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>
                                        <a:latin typeface="Cambria Math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>
                                        <a:latin typeface="Cambria Math"/>
                                      </a:rPr>
                                      <m:t>h</m:t>
                                    </m:r>
                                  </m:sup>
                                </m:sSup>
                              </m:den>
                            </m:f>
                          </m:e>
                        </m:nary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b="0" dirty="0" smtClean="0"/>
                  <a:t>.</a:t>
                </a:r>
                <a:endParaRPr lang="ru-RU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45" t="-2795" r="-1245" b="-12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94519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СД «Двоичная куча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48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Восстанавливает свойство упорядоченности,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ru-RU" dirty="0" smtClean="0"/>
                  <a:t>проталкивая элемент наверх.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ru-RU" dirty="0" smtClean="0"/>
                  <a:t>Если элемент больше отца,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ru-RU" dirty="0" smtClean="0"/>
                  <a:t>меняет местами его с </a:t>
                </a:r>
                <a:r>
                  <a:rPr lang="ru-RU" dirty="0"/>
                  <a:t>отцом</a:t>
                </a:r>
                <a:r>
                  <a:rPr lang="ru-RU" dirty="0" smtClean="0"/>
                  <a:t>.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ru-RU" dirty="0" smtClean="0"/>
                  <a:t>Если </a:t>
                </a:r>
                <a:r>
                  <a:rPr lang="ru-RU" dirty="0"/>
                  <a:t>после этого отец больше деда</a:t>
                </a:r>
                <a:r>
                  <a:rPr lang="ru-RU" dirty="0" smtClean="0"/>
                  <a:t>,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ru-RU" dirty="0" smtClean="0"/>
                  <a:t>меняет </a:t>
                </a:r>
                <a:r>
                  <a:rPr lang="ru-RU" dirty="0"/>
                  <a:t>местами отца с </a:t>
                </a:r>
                <a:r>
                  <a:rPr lang="ru-RU" dirty="0" smtClean="0"/>
                  <a:t>дедом</a:t>
                </a:r>
                <a:r>
                  <a:rPr lang="en-US" dirty="0"/>
                  <a:t>,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ru-RU" dirty="0" smtClean="0"/>
                  <a:t>и </a:t>
                </a:r>
                <a:r>
                  <a:rPr lang="ru-RU" dirty="0"/>
                  <a:t>так </a:t>
                </a:r>
                <a:r>
                  <a:rPr lang="ru-RU" dirty="0" smtClean="0"/>
                  <a:t>далее.</a:t>
                </a:r>
              </a:p>
              <a:p>
                <a:pPr marL="0" indent="0">
                  <a:buNone/>
                </a:pPr>
                <a:r>
                  <a:rPr lang="ru-RU" dirty="0" smtClean="0"/>
                  <a:t>Время работы –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 smtClean="0"/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 rotWithShape="1">
                <a:blip r:embed="rId2"/>
                <a:stretch>
                  <a:fillRect l="-1062" t="-11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Sift Up</a:t>
            </a:r>
            <a:endParaRPr lang="ru-RU" dirty="0"/>
          </a:p>
        </p:txBody>
      </p:sp>
      <p:pic>
        <p:nvPicPr>
          <p:cNvPr id="5124" name="Picture 4" descr="http://ic.pics.livejournal.com/mahnast/11270988/218765/218765_origin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675" y="2446337"/>
            <a:ext cx="2647950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849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СД «Двоичная куча»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49</a:t>
            </a:fld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ru-RU" sz="180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Проталкивание элемента наверх.</a:t>
            </a:r>
            <a:endParaRPr lang="en-US" sz="1800" dirty="0" smtClean="0">
              <a:solidFill>
                <a:srgbClr val="339933"/>
              </a:solidFill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SiftUp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CArray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&amp;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arr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ru-RU" sz="1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index 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( index &gt; 0 )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parent = ( index – 1 ) / 2;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arr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[index] &lt;=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arr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[parent] 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        </a:t>
            </a: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800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en-US" sz="1800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::swap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arr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[index],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arr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[parent] 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    index = parent;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}</a:t>
            </a:r>
            <a:endParaRPr lang="ru-RU" sz="18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67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СД «Массив»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u="sng" dirty="0"/>
              <a:t>Напоминание.</a:t>
            </a:r>
            <a:r>
              <a:rPr lang="ru-RU" dirty="0"/>
              <a:t> Массив – </a:t>
            </a:r>
            <a:r>
              <a:rPr lang="ru-RU" b="0" dirty="0"/>
              <a:t>набор однотипных компонентов (</a:t>
            </a:r>
            <a:r>
              <a:rPr lang="ru-RU" dirty="0"/>
              <a:t>элементов</a:t>
            </a:r>
            <a:r>
              <a:rPr lang="ru-RU" b="0" dirty="0"/>
              <a:t>), расположенных в памяти непосредственно друг за другом, доступ к которым осуществляется по индексу (индексам</a:t>
            </a:r>
            <a:r>
              <a:rPr lang="ru-RU" b="0" dirty="0" smtClean="0"/>
              <a:t>).</a:t>
            </a:r>
            <a:br>
              <a:rPr lang="ru-RU" b="0" dirty="0" smtClean="0"/>
            </a:br>
            <a:r>
              <a:rPr lang="ru-RU" b="0" dirty="0" smtClean="0"/>
              <a:t>Традиционно индексирование элементов массива начинают с 0.</a:t>
            </a:r>
            <a:endParaRPr lang="ru-RU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5</a:t>
            </a:fld>
            <a:endParaRPr lang="ru-RU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180247"/>
              </p:ext>
            </p:extLst>
          </p:nvPr>
        </p:nvGraphicFramePr>
        <p:xfrm>
          <a:off x="1524000" y="4987925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20</a:t>
                      </a:r>
                      <a:endParaRPr lang="ru-RU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34</a:t>
                      </a:r>
                      <a:endParaRPr lang="ru-RU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11</a:t>
                      </a:r>
                      <a:endParaRPr lang="ru-RU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563</a:t>
                      </a:r>
                      <a:endParaRPr lang="ru-RU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23</a:t>
                      </a:r>
                      <a:endParaRPr lang="ru-RU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-1</a:t>
                      </a:r>
                      <a:endParaRPr lang="ru-RU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0</a:t>
                      </a:r>
                      <a:endParaRPr lang="ru-RU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-33</a:t>
                      </a:r>
                      <a:endParaRPr lang="ru-RU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7</a:t>
                      </a:r>
                      <a:endParaRPr lang="ru-RU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0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7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8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9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23505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СД «Двоичная куча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50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457200" indent="-457200">
                  <a:buAutoNum type="arabicPeriod"/>
                </a:pPr>
                <a:r>
                  <a:rPr lang="ru-RU" dirty="0" smtClean="0"/>
                  <a:t>Добавим элемент в конец кучи.</a:t>
                </a:r>
              </a:p>
              <a:p>
                <a:pPr marL="457200" indent="-457200">
                  <a:buAutoNum type="arabicPeriod"/>
                </a:pPr>
                <a:r>
                  <a:rPr lang="ru-RU" dirty="0" smtClean="0"/>
                  <a:t>Восстановим свойство упорядоченности,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ru-RU" dirty="0" smtClean="0"/>
                  <a:t>проталкивая элемент наверх</a:t>
                </a:r>
                <a:r>
                  <a:rPr lang="en-US" dirty="0" smtClean="0"/>
                  <a:t> </a:t>
                </a:r>
                <a:r>
                  <a:rPr lang="ru-RU" dirty="0" smtClean="0"/>
                  <a:t>с помощью </a:t>
                </a:r>
                <a:r>
                  <a:rPr lang="en-US" dirty="0" err="1" smtClean="0"/>
                  <a:t>SiftUp</a:t>
                </a:r>
                <a:r>
                  <a:rPr lang="en-US" dirty="0" smtClean="0"/>
                  <a:t>.</a:t>
                </a:r>
                <a:endParaRPr lang="ru-RU" dirty="0" smtClean="0"/>
              </a:p>
              <a:p>
                <a:pPr marL="0" indent="0">
                  <a:buNone/>
                </a:pPr>
                <a:r>
                  <a:rPr lang="ru-RU" dirty="0" smtClean="0"/>
                  <a:t>Время работы –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ru-RU" dirty="0" smtClean="0"/>
                  <a:t>, если буфер для кучи позволяет добавить элемент без </a:t>
                </a:r>
                <a:r>
                  <a:rPr lang="ru-RU" dirty="0" err="1" smtClean="0"/>
                  <a:t>переаллокации</a:t>
                </a:r>
                <a:r>
                  <a:rPr lang="ru-RU" dirty="0" smtClean="0"/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 rotWithShape="1">
                <a:blip r:embed="rId2"/>
                <a:stretch>
                  <a:fillRect l="-1062" t="-11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 smtClean="0"/>
              <a:t>Добавление элемента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5479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СД «Двоичная куча»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51</a:t>
            </a:fld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ru-RU" sz="180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Добавление элемента.</a:t>
            </a:r>
            <a:endParaRPr lang="en-US" sz="1800" dirty="0" smtClean="0">
              <a:solidFill>
                <a:srgbClr val="339933"/>
              </a:solidFill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Add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CArray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&amp;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arr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ru-RU" sz="1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element 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arr.Add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( element 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8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SiftUp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arr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arr.Size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() - 1 );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}</a:t>
            </a:r>
            <a:endParaRPr lang="ru-RU" sz="18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2958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СД «Двоичная куча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52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Максимальный элемент располагается в корне. Для его извлечения выполним следующие действия:</a:t>
                </a:r>
              </a:p>
              <a:p>
                <a:pPr marL="457200" indent="-457200">
                  <a:buAutoNum type="arabicPeriod"/>
                </a:pPr>
                <a:r>
                  <a:rPr lang="ru-RU" dirty="0" smtClean="0"/>
                  <a:t>Сохраним значение корневого элемента для возврата.</a:t>
                </a:r>
              </a:p>
              <a:p>
                <a:pPr marL="457200" indent="-457200">
                  <a:buAutoNum type="arabicPeriod"/>
                </a:pPr>
                <a:r>
                  <a:rPr lang="ru-RU" dirty="0" smtClean="0"/>
                  <a:t>Скопируем последний элемент в корне, удалим последний элемент.</a:t>
                </a:r>
              </a:p>
              <a:p>
                <a:pPr marL="457200" indent="-457200">
                  <a:buAutoNum type="arabicPeriod"/>
                </a:pPr>
                <a:r>
                  <a:rPr lang="ru-RU" dirty="0" smtClean="0"/>
                  <a:t>Вызываем </a:t>
                </a:r>
                <a:r>
                  <a:rPr lang="en-US" dirty="0" err="1" smtClean="0"/>
                  <a:t>SiftDown</a:t>
                </a:r>
                <a:r>
                  <a:rPr lang="ru-RU" dirty="0" smtClean="0"/>
                  <a:t> для корня.</a:t>
                </a:r>
              </a:p>
              <a:p>
                <a:pPr marL="457200" indent="-457200">
                  <a:buAutoNum type="arabicPeriod"/>
                </a:pPr>
                <a:r>
                  <a:rPr lang="ru-RU" dirty="0" smtClean="0"/>
                  <a:t>Возвращаем сохраненный корневой элемент.</a:t>
                </a:r>
              </a:p>
              <a:p>
                <a:pPr marL="0" indent="0">
                  <a:buNone/>
                </a:pPr>
                <a:r>
                  <a:rPr lang="ru-RU" dirty="0" smtClean="0"/>
                  <a:t>Время работы –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 smtClean="0"/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 rotWithShape="1">
                <a:blip r:embed="rId2"/>
                <a:stretch>
                  <a:fillRect l="-1062" t="-11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 smtClean="0"/>
              <a:t>Извлечение максимального элемента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0238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СД «Двоичная куча»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53</a:t>
            </a:fld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ru-RU" sz="180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Извлечение максимального элемента.</a:t>
            </a:r>
            <a:endParaRPr lang="en-US" sz="1800" dirty="0" smtClean="0">
              <a:solidFill>
                <a:srgbClr val="339933"/>
              </a:solidFill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ExtractMax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CArray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&amp;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arr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assert( !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arr.IsEmpty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() 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    // </a:t>
            </a:r>
            <a:r>
              <a:rPr lang="ru-RU" sz="1800" dirty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Запоминаем значение корня.</a:t>
            </a:r>
            <a:endParaRPr lang="en-US" sz="1800" dirty="0">
              <a:solidFill>
                <a:srgbClr val="339933"/>
              </a:solidFill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8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result =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arr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[0];</a:t>
            </a:r>
            <a:endParaRPr lang="ru-RU" sz="1800" dirty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1800" dirty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    // Переносим последний элемент в корень.</a:t>
            </a:r>
            <a:endParaRPr lang="en-US" sz="1800" dirty="0">
              <a:solidFill>
                <a:srgbClr val="339933"/>
              </a:solidFill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arr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[0] =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arr.Last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arr.DeleteLast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();</a:t>
            </a:r>
            <a:endParaRPr lang="ru-RU" sz="1800" dirty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1800" dirty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    // Вызываем </a:t>
            </a:r>
            <a:r>
              <a:rPr lang="en-US" sz="1800" dirty="0" err="1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SiftDown</a:t>
            </a:r>
            <a:r>
              <a:rPr lang="en-US" sz="180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1800" dirty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для корня.</a:t>
            </a:r>
            <a:endParaRPr lang="en-US" sz="1800" dirty="0">
              <a:solidFill>
                <a:srgbClr val="339933"/>
              </a:solidFill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( !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arr.IsEmpty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() 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8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SiftDown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arr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, 0 );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result;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}</a:t>
            </a:r>
            <a:endParaRPr lang="ru-RU" sz="18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6610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АТД «</a:t>
            </a:r>
            <a:r>
              <a:rPr lang="ru-RU" b="0" dirty="0" smtClean="0"/>
              <a:t>Очередь </a:t>
            </a:r>
            <a:r>
              <a:rPr lang="ru-RU" b="0" dirty="0"/>
              <a:t>с приоритетом</a:t>
            </a:r>
            <a:r>
              <a:rPr lang="ru-RU" b="0" dirty="0" smtClean="0"/>
              <a:t>»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u="sng" dirty="0" smtClean="0"/>
              <a:t>Определение.</a:t>
            </a:r>
            <a:r>
              <a:rPr lang="ru-RU" dirty="0" smtClean="0"/>
              <a:t> Очередь с приоритетом – </a:t>
            </a:r>
            <a:r>
              <a:rPr lang="ru-RU" b="0" dirty="0" smtClean="0"/>
              <a:t>абстрактный тип данных, поддерживающий три операции: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err="1" smtClean="0"/>
              <a:t>InsertWithPriority</a:t>
            </a:r>
            <a:r>
              <a:rPr lang="ru-RU" dirty="0"/>
              <a:t> –</a:t>
            </a:r>
            <a:r>
              <a:rPr lang="ru-RU" b="0" dirty="0" smtClean="0"/>
              <a:t> </a:t>
            </a:r>
            <a:r>
              <a:rPr lang="ru-RU" b="0" dirty="0"/>
              <a:t>добавить в очередь элемент с </a:t>
            </a:r>
            <a:r>
              <a:rPr lang="ru-RU" b="0" dirty="0" err="1"/>
              <a:t>нaзначенным</a:t>
            </a:r>
            <a:r>
              <a:rPr lang="ru-RU" b="0" dirty="0"/>
              <a:t> </a:t>
            </a:r>
            <a:r>
              <a:rPr lang="ru-RU" b="0" dirty="0" smtClean="0"/>
              <a:t>приоритетом</a:t>
            </a:r>
            <a:r>
              <a:rPr lang="en-US" b="0" dirty="0" smtClean="0"/>
              <a:t>.</a:t>
            </a:r>
            <a:endParaRPr lang="ru-RU" b="0" dirty="0"/>
          </a:p>
          <a:p>
            <a:pPr marL="514350" indent="-514350">
              <a:buFont typeface="+mj-lt"/>
              <a:buAutoNum type="arabicPeriod"/>
            </a:pPr>
            <a:r>
              <a:rPr lang="ru-RU" dirty="0" err="1" smtClean="0"/>
              <a:t>GetNext</a:t>
            </a:r>
            <a:r>
              <a:rPr lang="ru-RU" dirty="0" smtClean="0"/>
              <a:t> </a:t>
            </a:r>
            <a:r>
              <a:rPr lang="ru-RU" dirty="0"/>
              <a:t>–</a:t>
            </a:r>
            <a:r>
              <a:rPr lang="ru-RU" b="0" dirty="0" smtClean="0"/>
              <a:t> </a:t>
            </a:r>
            <a:r>
              <a:rPr lang="ru-RU" b="0" dirty="0"/>
              <a:t>извлечь из очереди и вернуть элемент с наивысшим приоритетом. Другие названия: «</a:t>
            </a:r>
            <a:r>
              <a:rPr lang="ru-RU" b="0" dirty="0" err="1" smtClean="0"/>
              <a:t>PopElement</a:t>
            </a:r>
            <a:r>
              <a:rPr lang="ru-RU" b="0" dirty="0" smtClean="0"/>
              <a:t>», </a:t>
            </a:r>
            <a:r>
              <a:rPr lang="ru-RU" b="0" dirty="0"/>
              <a:t>«</a:t>
            </a:r>
            <a:r>
              <a:rPr lang="ru-RU" b="0" dirty="0" err="1" smtClean="0"/>
              <a:t>Get</a:t>
            </a:r>
            <a:r>
              <a:rPr lang="en-US" b="0" dirty="0" smtClean="0"/>
              <a:t>Maximum</a:t>
            </a:r>
            <a:r>
              <a:rPr lang="ru-RU" b="0" dirty="0" smtClean="0"/>
              <a:t>»</a:t>
            </a:r>
            <a:r>
              <a:rPr lang="en-US" b="0" dirty="0" smtClean="0"/>
              <a:t>.</a:t>
            </a:r>
            <a:endParaRPr lang="ru-RU" b="0" dirty="0"/>
          </a:p>
          <a:p>
            <a:pPr marL="514350" indent="-514350">
              <a:buFont typeface="+mj-lt"/>
              <a:buAutoNum type="arabicPeriod"/>
            </a:pPr>
            <a:r>
              <a:rPr lang="ru-RU" dirty="0" err="1"/>
              <a:t>PeekAtNext</a:t>
            </a:r>
            <a:r>
              <a:rPr lang="ru-RU" b="0" dirty="0"/>
              <a:t> (необязательная операция): просмотреть элемент с наивысшим приоритетом без </a:t>
            </a:r>
            <a:r>
              <a:rPr lang="ru-RU" b="0" dirty="0" smtClean="0"/>
              <a:t>извлечения</a:t>
            </a:r>
            <a:r>
              <a:rPr lang="en-US" b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72716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АТД «</a:t>
            </a:r>
            <a:r>
              <a:rPr lang="ru-RU" b="0" dirty="0"/>
              <a:t>Очередь с приоритетом»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b="0" dirty="0" smtClean="0"/>
                  <a:t>АТД «Очередь с приоритетом» может </a:t>
                </a:r>
                <a:r>
                  <a:rPr lang="ru-RU" b="0" dirty="0"/>
                  <a:t>быть </a:t>
                </a:r>
                <a:r>
                  <a:rPr lang="ru-RU" b="0" dirty="0" smtClean="0"/>
                  <a:t>реализован </a:t>
                </a:r>
                <a:r>
                  <a:rPr lang="ru-RU" b="0" dirty="0"/>
                  <a:t>с помощью СД «Двоичная куча</a:t>
                </a:r>
                <a:r>
                  <a:rPr lang="ru-RU" b="0" dirty="0" smtClean="0"/>
                  <a:t>».</a:t>
                </a:r>
              </a:p>
              <a:p>
                <a:r>
                  <a:rPr lang="ru-RU" b="0" dirty="0" smtClean="0"/>
                  <a:t>Операции </a:t>
                </a:r>
                <a:r>
                  <a:rPr lang="ru-RU" dirty="0" err="1"/>
                  <a:t>InsertWithPriority</a:t>
                </a:r>
                <a:r>
                  <a:rPr lang="ru-RU" dirty="0"/>
                  <a:t> </a:t>
                </a:r>
                <a:r>
                  <a:rPr lang="ru-RU" b="0" dirty="0" smtClean="0"/>
                  <a:t>соответствует </a:t>
                </a:r>
                <a:r>
                  <a:rPr lang="en-US" dirty="0" smtClean="0"/>
                  <a:t>Add</a:t>
                </a:r>
                <a:r>
                  <a:rPr lang="en-US" b="0" dirty="0" smtClean="0"/>
                  <a:t>. </a:t>
                </a:r>
                <a:r>
                  <a:rPr lang="ru-RU" b="0" dirty="0"/>
                  <a:t>Время работы –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b="0" i="1">
                            <a:latin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>
                                <a:latin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>
                                <a:latin typeface="Cambria Math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.</a:t>
                </a:r>
                <a:endParaRPr lang="ru-RU" dirty="0" smtClean="0"/>
              </a:p>
              <a:p>
                <a:r>
                  <a:rPr lang="ru-RU" b="0" dirty="0" smtClean="0"/>
                  <a:t>Операции</a:t>
                </a:r>
                <a:r>
                  <a:rPr lang="en-US" b="0" dirty="0" smtClean="0"/>
                  <a:t> </a:t>
                </a:r>
                <a:r>
                  <a:rPr lang="ru-RU" dirty="0" err="1"/>
                  <a:t>GetNext</a:t>
                </a:r>
                <a:r>
                  <a:rPr lang="ru-RU" b="0" dirty="0" smtClean="0"/>
                  <a:t> соответствует </a:t>
                </a:r>
                <a:r>
                  <a:rPr lang="en-US" dirty="0" err="1" smtClean="0"/>
                  <a:t>ExtractMax</a:t>
                </a:r>
                <a:r>
                  <a:rPr lang="en-US" b="0" dirty="0" smtClean="0"/>
                  <a:t>.</a:t>
                </a:r>
                <a:br>
                  <a:rPr lang="en-US" b="0" dirty="0" smtClean="0"/>
                </a:br>
                <a:r>
                  <a:rPr lang="ru-RU" b="0" dirty="0"/>
                  <a:t>Время работы –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b="0" i="1">
                            <a:latin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>
                                <a:latin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>
                                <a:latin typeface="Cambria Math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.</a:t>
                </a:r>
                <a:endParaRPr lang="en-US" dirty="0" smtClean="0"/>
              </a:p>
              <a:p>
                <a:r>
                  <a:rPr lang="ru-RU" b="0" dirty="0"/>
                  <a:t>Операции</a:t>
                </a:r>
                <a:r>
                  <a:rPr lang="en-US" b="0" dirty="0"/>
                  <a:t> </a:t>
                </a:r>
                <a:r>
                  <a:rPr lang="ru-RU" dirty="0" err="1"/>
                  <a:t>PeekAtNext</a:t>
                </a:r>
                <a:r>
                  <a:rPr lang="ru-RU" dirty="0"/>
                  <a:t> </a:t>
                </a:r>
                <a:r>
                  <a:rPr lang="ru-RU" b="0" dirty="0" smtClean="0"/>
                  <a:t>соответствует возврат </a:t>
                </a:r>
                <a:r>
                  <a:rPr lang="en-US" dirty="0" err="1" smtClean="0"/>
                  <a:t>arr</a:t>
                </a:r>
                <a:r>
                  <a:rPr lang="en-US" dirty="0" smtClean="0"/>
                  <a:t>[0]</a:t>
                </a:r>
                <a:r>
                  <a:rPr lang="en-US" b="0" dirty="0" smtClean="0"/>
                  <a:t>.</a:t>
                </a:r>
                <a:r>
                  <a:rPr lang="en-US" b="0" dirty="0"/>
                  <a:t/>
                </a:r>
                <a:br>
                  <a:rPr lang="en-US" b="0" dirty="0"/>
                </a:br>
                <a:r>
                  <a:rPr lang="ru-RU" b="0" dirty="0"/>
                  <a:t>Время работы –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b="0" i="1">
                            <a:latin typeface="Cambria Math"/>
                          </a:rPr>
                        </m:ctrlPr>
                      </m:dPr>
                      <m:e>
                        <m:r>
                          <a:rPr lang="ru-RU" b="0" i="1" smtClean="0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52" t="-1271" r="-2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97168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Итог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b="0" dirty="0"/>
              <a:t>Было рассказано на лекции:</a:t>
            </a:r>
          </a:p>
          <a:p>
            <a:r>
              <a:rPr lang="ru-RU" b="0" dirty="0" smtClean="0"/>
              <a:t>Структура </a:t>
            </a:r>
            <a:r>
              <a:rPr lang="ru-RU" b="0" dirty="0"/>
              <a:t>данных «Динамический массив</a:t>
            </a:r>
            <a:r>
              <a:rPr lang="ru-RU" b="0" dirty="0" smtClean="0"/>
              <a:t>». Амортизированное </a:t>
            </a:r>
            <a:r>
              <a:rPr lang="ru-RU" b="0" dirty="0"/>
              <a:t>время добавления элемента</a:t>
            </a:r>
            <a:r>
              <a:rPr lang="ru-RU" b="0" dirty="0" smtClean="0"/>
              <a:t>.</a:t>
            </a:r>
          </a:p>
          <a:p>
            <a:r>
              <a:rPr lang="ru-RU" b="0" dirty="0" smtClean="0"/>
              <a:t>Связные списки.</a:t>
            </a:r>
          </a:p>
          <a:p>
            <a:r>
              <a:rPr lang="ru-RU" b="0" dirty="0" smtClean="0"/>
              <a:t>Абстрактные типы </a:t>
            </a:r>
            <a:r>
              <a:rPr lang="ru-RU" b="0" dirty="0"/>
              <a:t>данных «Стек», «Очередь», «Дек». Способы </a:t>
            </a:r>
            <a:r>
              <a:rPr lang="ru-RU" b="0" dirty="0" smtClean="0"/>
              <a:t>реализации.</a:t>
            </a:r>
          </a:p>
          <a:p>
            <a:r>
              <a:rPr lang="ru-RU" b="0" dirty="0" smtClean="0"/>
              <a:t>Структура данных «Двоичная куча».</a:t>
            </a:r>
          </a:p>
          <a:p>
            <a:r>
              <a:rPr lang="ru-RU" b="0" dirty="0" smtClean="0"/>
              <a:t>Абстрактный тип </a:t>
            </a:r>
            <a:r>
              <a:rPr lang="ru-RU" b="0" dirty="0"/>
              <a:t>данных «Очередь с приоритетом».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2919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Вопросы?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24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СД «Массив»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2100" b="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// Создание массивов в </a:t>
            </a:r>
            <a:r>
              <a:rPr lang="en-US" sz="2100" b="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C++:</a:t>
            </a:r>
            <a:r>
              <a:rPr lang="ru-RU" sz="2100" b="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/>
            </a:r>
            <a:br>
              <a:rPr lang="ru-RU" sz="2100" b="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</a:br>
            <a:r>
              <a:rPr lang="ru-RU" sz="2100" b="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/>
            </a:r>
            <a:br>
              <a:rPr lang="ru-RU" sz="2100" b="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100" b="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ru-RU" sz="2100" b="0" dirty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Массив из 10 целых чисел</a:t>
            </a:r>
            <a:r>
              <a:rPr lang="ru-RU" sz="2100" b="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sz="2100" b="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sz="2100" b="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Создается на стеке потока.</a:t>
            </a:r>
            <a:r>
              <a:rPr lang="en-US" sz="2100" b="0" dirty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/>
            </a:r>
            <a:br>
              <a:rPr lang="en-US" sz="2100" b="0" dirty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100" b="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2100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0" dirty="0">
                <a:latin typeface="Consolas" pitchFamily="49" charset="0"/>
                <a:cs typeface="Consolas" pitchFamily="49" charset="0"/>
              </a:rPr>
              <a:t>intArray1[10];</a:t>
            </a:r>
            <a:br>
              <a:rPr lang="en-US" sz="2100" b="0" dirty="0">
                <a:latin typeface="Consolas" pitchFamily="49" charset="0"/>
                <a:cs typeface="Consolas" pitchFamily="49" charset="0"/>
              </a:rPr>
            </a:br>
            <a:r>
              <a:rPr lang="ru-RU" sz="2100" b="0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ru-RU" sz="2100" b="0" dirty="0" smtClean="0">
                <a:latin typeface="Consolas" pitchFamily="49" charset="0"/>
                <a:cs typeface="Consolas" pitchFamily="49" charset="0"/>
              </a:rPr>
            </a:br>
            <a:r>
              <a:rPr lang="en-US" sz="2100" b="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ru-RU" sz="2100" b="0" dirty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Массив из заранее неизвестного </a:t>
            </a:r>
            <a:r>
              <a:rPr lang="ru-RU" sz="2100" b="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количества целых чисел.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2100" b="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// Создается </a:t>
            </a:r>
            <a:r>
              <a:rPr lang="ru-RU" sz="2100" b="0" dirty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в куче процесса.</a:t>
            </a:r>
            <a:br>
              <a:rPr lang="ru-RU" sz="2100" b="0" dirty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</a:br>
            <a:r>
              <a:rPr lang="ru-RU" sz="2100" b="0" dirty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ru-RU" sz="2100" b="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Такие </a:t>
            </a:r>
            <a:r>
              <a:rPr lang="ru-RU" sz="2100" b="0" dirty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массивы называют </a:t>
            </a:r>
            <a:r>
              <a:rPr lang="ru-RU" sz="2100" b="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  <a:t>массивами переменной длины.</a:t>
            </a:r>
            <a:br>
              <a:rPr lang="ru-RU" sz="2100" b="0" dirty="0" smtClean="0">
                <a:solidFill>
                  <a:srgbClr val="339933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100" b="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2100" b="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0" dirty="0">
                <a:latin typeface="Consolas" pitchFamily="49" charset="0"/>
                <a:cs typeface="Consolas" pitchFamily="49" charset="0"/>
              </a:rPr>
              <a:t>n = 0;</a:t>
            </a:r>
            <a:br>
              <a:rPr lang="en-US" sz="2100" b="0" dirty="0">
                <a:latin typeface="Consolas" pitchFamily="49" charset="0"/>
                <a:cs typeface="Consolas" pitchFamily="49" charset="0"/>
              </a:rPr>
            </a:br>
            <a:r>
              <a:rPr lang="en-US" sz="2100" b="0" dirty="0" err="1">
                <a:latin typeface="Consolas" pitchFamily="49" charset="0"/>
                <a:cs typeface="Consolas" pitchFamily="49" charset="0"/>
              </a:rPr>
              <a:t>cin</a:t>
            </a:r>
            <a:r>
              <a:rPr lang="en-US" sz="2100" b="0" dirty="0">
                <a:latin typeface="Consolas" pitchFamily="49" charset="0"/>
                <a:cs typeface="Consolas" pitchFamily="49" charset="0"/>
              </a:rPr>
              <a:t> &gt;&gt; n;</a:t>
            </a:r>
            <a:r>
              <a:rPr lang="ru-RU" sz="2100" b="0" dirty="0">
                <a:latin typeface="Consolas" pitchFamily="49" charset="0"/>
                <a:cs typeface="Consolas" pitchFamily="49" charset="0"/>
              </a:rPr>
              <a:t/>
            </a:r>
            <a:br>
              <a:rPr lang="ru-RU" sz="2100" b="0" dirty="0">
                <a:latin typeface="Consolas" pitchFamily="49" charset="0"/>
                <a:cs typeface="Consolas" pitchFamily="49" charset="0"/>
              </a:rPr>
            </a:br>
            <a:r>
              <a:rPr lang="en-US" sz="2100" b="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2100" b="0" dirty="0">
                <a:latin typeface="Consolas" pitchFamily="49" charset="0"/>
                <a:cs typeface="Consolas" pitchFamily="49" charset="0"/>
              </a:rPr>
              <a:t>* intArray2 = </a:t>
            </a:r>
            <a:r>
              <a:rPr lang="en-US" sz="2100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en-US" sz="21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2100" b="0" dirty="0">
                <a:latin typeface="Consolas" pitchFamily="49" charset="0"/>
                <a:cs typeface="Consolas" pitchFamily="49" charset="0"/>
              </a:rPr>
              <a:t>[n];</a:t>
            </a:r>
            <a:r>
              <a:rPr lang="ru-RU" sz="2100" b="0" dirty="0">
                <a:latin typeface="Consolas" pitchFamily="49" charset="0"/>
                <a:cs typeface="Consolas" pitchFamily="49" charset="0"/>
              </a:rPr>
              <a:t/>
            </a:r>
            <a:br>
              <a:rPr lang="ru-RU" sz="2100" b="0" dirty="0">
                <a:latin typeface="Consolas" pitchFamily="49" charset="0"/>
                <a:cs typeface="Consolas" pitchFamily="49" charset="0"/>
              </a:rPr>
            </a:br>
            <a:r>
              <a:rPr lang="en-US" sz="2100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delete</a:t>
            </a:r>
            <a:r>
              <a:rPr lang="en-US" sz="2100" b="0" dirty="0">
                <a:latin typeface="Consolas" pitchFamily="49" charset="0"/>
                <a:cs typeface="Consolas" pitchFamily="49" charset="0"/>
              </a:rPr>
              <a:t>[] intArray2</a:t>
            </a:r>
            <a:r>
              <a:rPr lang="en-US" sz="2100" b="0" dirty="0" smtClean="0">
                <a:latin typeface="Consolas" pitchFamily="49" charset="0"/>
                <a:cs typeface="Consolas" pitchFamily="49" charset="0"/>
              </a:rPr>
              <a:t>;</a:t>
            </a:r>
            <a:endParaRPr lang="ru-RU" sz="2100" dirty="0"/>
          </a:p>
        </p:txBody>
      </p:sp>
    </p:spTree>
    <p:extLst>
      <p:ext uri="{BB962C8B-B14F-4D97-AF65-F5344CB8AC3E}">
        <p14:creationId xmlns:p14="http://schemas.microsoft.com/office/powerpoint/2010/main" val="2803208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СД «Динамический массив»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u="sng" dirty="0" smtClean="0"/>
                  <a:t>Определение.</a:t>
                </a:r>
                <a:r>
                  <a:rPr lang="ru-RU" dirty="0" smtClean="0"/>
                  <a:t> СД «Динамический массив»</a:t>
                </a:r>
                <a:r>
                  <a:rPr lang="ru-RU" b="0" dirty="0" smtClean="0"/>
                  <a:t> – структура данных с операциями</a:t>
                </a:r>
              </a:p>
              <a:p>
                <a:r>
                  <a:rPr lang="ru-RU" b="0" dirty="0" smtClean="0"/>
                  <a:t>Добавление элемента в конец массива «</a:t>
                </a:r>
                <a:r>
                  <a:rPr lang="en-US" b="0" dirty="0" smtClean="0"/>
                  <a:t>Add</a:t>
                </a:r>
                <a:r>
                  <a:rPr lang="ru-RU" b="0" dirty="0" smtClean="0"/>
                  <a:t>»</a:t>
                </a:r>
                <a:br>
                  <a:rPr lang="ru-RU" b="0" dirty="0" smtClean="0"/>
                </a:br>
                <a:r>
                  <a:rPr lang="en-US" b="0" dirty="0" smtClean="0"/>
                  <a:t>(</a:t>
                </a:r>
                <a:r>
                  <a:rPr lang="ru-RU" b="0" dirty="0" smtClean="0"/>
                  <a:t>или</a:t>
                </a:r>
                <a:r>
                  <a:rPr lang="en-US" b="0" dirty="0" smtClean="0"/>
                  <a:t> </a:t>
                </a:r>
                <a:r>
                  <a:rPr lang="en-US" b="0" dirty="0" err="1" smtClean="0"/>
                  <a:t>PushBack</a:t>
                </a:r>
                <a:r>
                  <a:rPr lang="en-US" b="0" dirty="0" smtClean="0"/>
                  <a:t>)</a:t>
                </a:r>
                <a:r>
                  <a:rPr lang="ru-RU" b="0" dirty="0" smtClean="0"/>
                  <a:t>,</a:t>
                </a:r>
              </a:p>
              <a:p>
                <a:r>
                  <a:rPr lang="ru-RU" b="0" dirty="0" smtClean="0"/>
                  <a:t>Доступ к элементу массива по индексу за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ru-RU" b="0" dirty="0" smtClean="0"/>
                  <a:t> «</a:t>
                </a:r>
                <a:r>
                  <a:rPr lang="en-US" b="0" dirty="0" err="1" smtClean="0"/>
                  <a:t>GetAt</a:t>
                </a:r>
                <a:r>
                  <a:rPr lang="ru-RU" b="0" dirty="0" smtClean="0"/>
                  <a:t>»</a:t>
                </a:r>
                <a:r>
                  <a:rPr lang="en-US" b="0" dirty="0" smtClean="0"/>
                  <a:t> </a:t>
                </a:r>
                <a:r>
                  <a:rPr lang="ru-RU" b="0" dirty="0" smtClean="0"/>
                  <a:t>(или оператор </a:t>
                </a:r>
                <a:r>
                  <a:rPr lang="en-US" b="0" dirty="0" smtClean="0"/>
                  <a:t>[]).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52" t="-12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7140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СД «Динамический массив»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Динамический массив</a:t>
            </a:r>
            <a:r>
              <a:rPr lang="ru-RU" b="0" dirty="0"/>
              <a:t> содержит внутренний массив фиксированной длины для хранения элементов. Внутренний массив называется </a:t>
            </a:r>
            <a:r>
              <a:rPr lang="ru-RU" dirty="0"/>
              <a:t>буфером</a:t>
            </a:r>
            <a:r>
              <a:rPr lang="ru-RU" b="0" dirty="0" smtClean="0"/>
              <a:t>.</a:t>
            </a:r>
          </a:p>
          <a:p>
            <a:pPr marL="0" indent="0">
              <a:buNone/>
            </a:pPr>
            <a:r>
              <a:rPr lang="ru-RU" b="0" dirty="0" smtClean="0"/>
              <a:t>Помнит </a:t>
            </a:r>
            <a:r>
              <a:rPr lang="ru-RU" b="0" dirty="0"/>
              <a:t>текущее количество </a:t>
            </a:r>
            <a:r>
              <a:rPr lang="ru-RU" b="0" dirty="0" smtClean="0"/>
              <a:t>добавленных элементов</a:t>
            </a:r>
            <a:r>
              <a:rPr lang="ru-RU" b="0" dirty="0"/>
              <a:t>.</a:t>
            </a:r>
          </a:p>
          <a:p>
            <a:pPr marL="0" indent="0">
              <a:buNone/>
            </a:pPr>
            <a:r>
              <a:rPr lang="ru-RU" b="0" dirty="0"/>
              <a:t>Размер буфера имеет некоторый запас для возможности добавления новых элементов.</a:t>
            </a:r>
          </a:p>
          <a:p>
            <a:pPr marL="0" indent="0">
              <a:buNone/>
            </a:pPr>
            <a:r>
              <a:rPr lang="ru-RU" dirty="0" smtClean="0"/>
              <a:t>Пример. </a:t>
            </a:r>
            <a:r>
              <a:rPr lang="ru-RU" b="0" dirty="0" smtClean="0"/>
              <a:t>Буфер размера 14 заполнен 10 элементами.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8</a:t>
            </a:fld>
            <a:endParaRPr lang="ru-RU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7089"/>
              </p:ext>
            </p:extLst>
          </p:nvPr>
        </p:nvGraphicFramePr>
        <p:xfrm>
          <a:off x="685806" y="5092700"/>
          <a:ext cx="777239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171"/>
                <a:gridCol w="555171"/>
                <a:gridCol w="555171"/>
                <a:gridCol w="555171"/>
                <a:gridCol w="555171"/>
                <a:gridCol w="555171"/>
                <a:gridCol w="555171"/>
                <a:gridCol w="555171"/>
                <a:gridCol w="555171"/>
                <a:gridCol w="555171"/>
                <a:gridCol w="555171"/>
                <a:gridCol w="555171"/>
                <a:gridCol w="555171"/>
                <a:gridCol w="55517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Т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е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х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н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о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п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а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р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к</a:t>
                      </a:r>
                      <a:endParaRPr lang="ru-RU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!</a:t>
                      </a:r>
                      <a:endParaRPr lang="ru-RU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0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7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8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9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10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11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12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13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329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СД «Динамический массив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ru-RU" sz="2400" dirty="0" smtClean="0"/>
              <a:t>Буфер может закончиться…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dirty="0" smtClean="0"/>
              <a:t>Если буфер закончился, то</a:t>
            </a:r>
            <a:br>
              <a:rPr lang="ru-RU" sz="2400" b="0" dirty="0" smtClean="0"/>
            </a:br>
            <a:r>
              <a:rPr lang="ru-RU" sz="2400" b="0" dirty="0" smtClean="0"/>
              <a:t>при добавлении нового элемента: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2400" b="0" dirty="0" smtClean="0"/>
              <a:t>выделим новый буфер,</a:t>
            </a:r>
            <a:br>
              <a:rPr lang="ru-RU" sz="2400" b="0" dirty="0" smtClean="0"/>
            </a:br>
            <a:r>
              <a:rPr lang="ru-RU" sz="2400" b="0" dirty="0" smtClean="0"/>
              <a:t>больший исходного;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2400" b="0" dirty="0" smtClean="0"/>
              <a:t>скопируем содержимое старого буфера в новый;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2400" b="0" dirty="0" smtClean="0"/>
              <a:t>добавим новый элемент.</a:t>
            </a:r>
            <a:endParaRPr lang="ru-RU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9</a:t>
            </a:fld>
            <a:endParaRPr lang="ru-RU"/>
          </a:p>
        </p:txBody>
      </p:sp>
      <p:pic>
        <p:nvPicPr>
          <p:cNvPr id="1026" name="Picture 2" descr="http://psycabi.net/images/test-geshtalt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8" t="11076" b="16928"/>
          <a:stretch/>
        </p:blipFill>
        <p:spPr bwMode="auto">
          <a:xfrm>
            <a:off x="5767835" y="1428750"/>
            <a:ext cx="3290437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991491"/>
              </p:ext>
            </p:extLst>
          </p:nvPr>
        </p:nvGraphicFramePr>
        <p:xfrm>
          <a:off x="390531" y="4511675"/>
          <a:ext cx="388619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171"/>
                <a:gridCol w="555171"/>
                <a:gridCol w="555171"/>
                <a:gridCol w="555171"/>
                <a:gridCol w="555171"/>
                <a:gridCol w="555171"/>
                <a:gridCol w="55517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Т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е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х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н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о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п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а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0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848638"/>
              </p:ext>
            </p:extLst>
          </p:nvPr>
        </p:nvGraphicFramePr>
        <p:xfrm>
          <a:off x="390531" y="5711825"/>
          <a:ext cx="777239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171"/>
                <a:gridCol w="555171"/>
                <a:gridCol w="555171"/>
                <a:gridCol w="555171"/>
                <a:gridCol w="555171"/>
                <a:gridCol w="555171"/>
                <a:gridCol w="555171"/>
                <a:gridCol w="555171"/>
                <a:gridCol w="555171"/>
                <a:gridCol w="555171"/>
                <a:gridCol w="555171"/>
                <a:gridCol w="555171"/>
                <a:gridCol w="555171"/>
                <a:gridCol w="55517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Т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е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х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н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о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п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а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р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ru-RU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ru-RU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0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7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8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9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10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11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12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13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4476750" y="5048250"/>
            <a:ext cx="20955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262978"/>
      </p:ext>
    </p:extLst>
  </p:cSld>
  <p:clrMapOvr>
    <a:masterClrMapping/>
  </p:clrMapOvr>
</p:sld>
</file>

<file path=ppt/theme/theme1.xml><?xml version="1.0" encoding="utf-8"?>
<a:theme xmlns:a="http://schemas.openxmlformats.org/drawingml/2006/main" name="Mail">
  <a:themeElements>
    <a:clrScheme name="Другая 5">
      <a:dk1>
        <a:sysClr val="windowText" lastClr="000000"/>
      </a:dk1>
      <a:lt1>
        <a:sysClr val="window" lastClr="FFFFFF"/>
      </a:lt1>
      <a:dk2>
        <a:srgbClr val="333333"/>
      </a:dk2>
      <a:lt2>
        <a:srgbClr val="EAEAEA"/>
      </a:lt2>
      <a:accent1>
        <a:srgbClr val="5F5F5F"/>
      </a:accent1>
      <a:accent2>
        <a:srgbClr val="808080"/>
      </a:accent2>
      <a:accent3>
        <a:srgbClr val="F5F5F5"/>
      </a:accent3>
      <a:accent4>
        <a:srgbClr val="DCDCDC"/>
      </a:accent4>
      <a:accent5>
        <a:srgbClr val="FFFFCC"/>
      </a:accent5>
      <a:accent6>
        <a:srgbClr val="1F497D"/>
      </a:accent6>
      <a:hlink>
        <a:srgbClr val="0000FF"/>
      </a:hlink>
      <a:folHlink>
        <a:srgbClr val="800080"/>
      </a:folHlink>
    </a:clrScheme>
    <a:fontScheme name="Другая 1">
      <a:majorFont>
        <a:latin typeface="PF Isotext Pro"/>
        <a:ea typeface=""/>
        <a:cs typeface=""/>
      </a:majorFont>
      <a:minorFont>
        <a:latin typeface="PF Isotext Pro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2623</TotalTime>
  <Words>3196</Words>
  <Application>Microsoft Office PowerPoint</Application>
  <PresentationFormat>On-screen Show (4:3)</PresentationFormat>
  <Paragraphs>661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Arial</vt:lpstr>
      <vt:lpstr>Calibri</vt:lpstr>
      <vt:lpstr>Consolas</vt:lpstr>
      <vt:lpstr>PF Isotext Pro</vt:lpstr>
      <vt:lpstr>Myriad Pro</vt:lpstr>
      <vt:lpstr>Wingdings</vt:lpstr>
      <vt:lpstr>Cambria Math</vt:lpstr>
      <vt:lpstr>Mail</vt:lpstr>
      <vt:lpstr>Лекция 2. ЭЛЕМЕНТАРНЫЕ СТРУКТУРЫ ДАННЫХ.</vt:lpstr>
      <vt:lpstr>План лекции 2</vt:lpstr>
      <vt:lpstr>Абстрактные типы данных и структуры данных</vt:lpstr>
      <vt:lpstr>Абстрактные типы данных и структуры данных</vt:lpstr>
      <vt:lpstr>СД «Массив»</vt:lpstr>
      <vt:lpstr>СД «Массив»</vt:lpstr>
      <vt:lpstr>СД «Динамический массив»</vt:lpstr>
      <vt:lpstr>СД «Динамический массив»</vt:lpstr>
      <vt:lpstr>СД «Динамический массив»</vt:lpstr>
      <vt:lpstr>СД «Динамический массив»</vt:lpstr>
      <vt:lpstr>СД «Динамический массив»</vt:lpstr>
      <vt:lpstr>СД «Динамический массив»</vt:lpstr>
      <vt:lpstr>Амортизационный анализ</vt:lpstr>
      <vt:lpstr>Амортизационный анализ</vt:lpstr>
      <vt:lpstr>Амортизационный анализ</vt:lpstr>
      <vt:lpstr>СД «Динамический массив»</vt:lpstr>
      <vt:lpstr>СД «Динамический массив»</vt:lpstr>
      <vt:lpstr>СД «Динамический массив»</vt:lpstr>
      <vt:lpstr>Связные списки</vt:lpstr>
      <vt:lpstr>Связные списки</vt:lpstr>
      <vt:lpstr>Связные списки</vt:lpstr>
      <vt:lpstr>Связные списки</vt:lpstr>
      <vt:lpstr>Связные списки</vt:lpstr>
      <vt:lpstr>Связные списки</vt:lpstr>
      <vt:lpstr>Связные списки</vt:lpstr>
      <vt:lpstr>Связные списки</vt:lpstr>
      <vt:lpstr>Связные списки</vt:lpstr>
      <vt:lpstr>Связные списки</vt:lpstr>
      <vt:lpstr>АТД «Стек»</vt:lpstr>
      <vt:lpstr>СД «Стек»</vt:lpstr>
      <vt:lpstr>СД «Стек»</vt:lpstr>
      <vt:lpstr>СД «Стек»</vt:lpstr>
      <vt:lpstr>АТД «Очередь»</vt:lpstr>
      <vt:lpstr>СД «Очередь»</vt:lpstr>
      <vt:lpstr>СД «Очередь»</vt:lpstr>
      <vt:lpstr>СД «Очередь»</vt:lpstr>
      <vt:lpstr>АТД «Дэк»</vt:lpstr>
      <vt:lpstr>СД «Двоичная куча»</vt:lpstr>
      <vt:lpstr>СД «Двоичная куча»</vt:lpstr>
      <vt:lpstr>СД «Двоичная куча»</vt:lpstr>
      <vt:lpstr>СД «Двоичная куча»</vt:lpstr>
      <vt:lpstr>СД «Двоичная куча»</vt:lpstr>
      <vt:lpstr>СД «Двоичная куча»</vt:lpstr>
      <vt:lpstr>СД «Двоичная куча»</vt:lpstr>
      <vt:lpstr>СД «Двоичная куча»</vt:lpstr>
      <vt:lpstr>СД «Двоичная куча»</vt:lpstr>
      <vt:lpstr>СД «Двоичная куча»</vt:lpstr>
      <vt:lpstr>СД «Двоичная куча»</vt:lpstr>
      <vt:lpstr>СД «Двоичная куча»</vt:lpstr>
      <vt:lpstr>СД «Двоичная куча»</vt:lpstr>
      <vt:lpstr>СД «Двоичная куча»</vt:lpstr>
      <vt:lpstr>СД «Двоичная куча»</vt:lpstr>
      <vt:lpstr>СД «Двоичная куча»</vt:lpstr>
      <vt:lpstr>АТД «Очередь с приоритетом»</vt:lpstr>
      <vt:lpstr>АТД «Очередь с приоритетом»</vt:lpstr>
      <vt:lpstr>Итог</vt:lpstr>
      <vt:lpstr>Вопросы?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Левицкая-Кузьмина Мария Георгиевна</dc:creator>
  <cp:lastModifiedBy>Stepan Matskevich</cp:lastModifiedBy>
  <cp:revision>106</cp:revision>
  <dcterms:created xsi:type="dcterms:W3CDTF">2013-08-30T14:07:33Z</dcterms:created>
  <dcterms:modified xsi:type="dcterms:W3CDTF">2014-10-07T20:32:21Z</dcterms:modified>
</cp:coreProperties>
</file>